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760" r:id="rId3"/>
    <p:sldId id="799" r:id="rId4"/>
    <p:sldId id="800" r:id="rId5"/>
    <p:sldId id="762" r:id="rId6"/>
    <p:sldId id="801" r:id="rId7"/>
    <p:sldId id="802" r:id="rId8"/>
    <p:sldId id="803" r:id="rId9"/>
    <p:sldId id="804" r:id="rId10"/>
    <p:sldId id="805" r:id="rId11"/>
    <p:sldId id="806" r:id="rId12"/>
    <p:sldId id="807" r:id="rId13"/>
    <p:sldId id="808" r:id="rId14"/>
    <p:sldId id="809" r:id="rId15"/>
    <p:sldId id="810" r:id="rId16"/>
    <p:sldId id="811" r:id="rId17"/>
    <p:sldId id="812" r:id="rId18"/>
    <p:sldId id="813" r:id="rId19"/>
    <p:sldId id="814" r:id="rId20"/>
    <p:sldId id="818" r:id="rId21"/>
    <p:sldId id="815" r:id="rId22"/>
    <p:sldId id="819" r:id="rId23"/>
    <p:sldId id="820" r:id="rId24"/>
    <p:sldId id="821" r:id="rId25"/>
    <p:sldId id="822" r:id="rId26"/>
    <p:sldId id="823" r:id="rId27"/>
    <p:sldId id="824" r:id="rId28"/>
    <p:sldId id="825" r:id="rId29"/>
    <p:sldId id="831" r:id="rId30"/>
    <p:sldId id="826" r:id="rId31"/>
    <p:sldId id="832" r:id="rId32"/>
    <p:sldId id="833" r:id="rId33"/>
    <p:sldId id="834" r:id="rId34"/>
    <p:sldId id="835" r:id="rId35"/>
    <p:sldId id="837" r:id="rId36"/>
    <p:sldId id="838" r:id="rId37"/>
    <p:sldId id="839" r:id="rId38"/>
    <p:sldId id="840" r:id="rId39"/>
    <p:sldId id="841" r:id="rId40"/>
    <p:sldId id="842" r:id="rId41"/>
    <p:sldId id="843" r:id="rId42"/>
    <p:sldId id="844" r:id="rId43"/>
    <p:sldId id="845" r:id="rId44"/>
    <p:sldId id="847" r:id="rId45"/>
    <p:sldId id="846" r:id="rId46"/>
    <p:sldId id="848" r:id="rId47"/>
    <p:sldId id="849" r:id="rId48"/>
    <p:sldId id="850" r:id="rId49"/>
    <p:sldId id="851" r:id="rId50"/>
    <p:sldId id="852" r:id="rId51"/>
    <p:sldId id="853" r:id="rId52"/>
    <p:sldId id="855" r:id="rId53"/>
    <p:sldId id="854" r:id="rId54"/>
    <p:sldId id="856" r:id="rId55"/>
    <p:sldId id="857" r:id="rId56"/>
    <p:sldId id="858" r:id="rId57"/>
    <p:sldId id="859" r:id="rId58"/>
    <p:sldId id="860" r:id="rId59"/>
    <p:sldId id="861" r:id="rId60"/>
    <p:sldId id="836" r:id="rId61"/>
    <p:sldId id="798"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0AC"/>
    <a:srgbClr val="9C755F"/>
    <a:srgbClr val="AD8D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varScale="1">
        <p:scale>
          <a:sx n="77" d="100"/>
          <a:sy n="77" d="100"/>
        </p:scale>
        <p:origin x="21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7123B46-A4E7-412F-8805-D62CF229935E}" type="doc">
      <dgm:prSet loTypeId="urn:microsoft.com/office/officeart/2005/8/layout/hList7#1" loCatId="process" qsTypeId="urn:microsoft.com/office/officeart/2005/8/quickstyle/simple5#2" qsCatId="simple" csTypeId="urn:microsoft.com/office/officeart/2005/8/colors/colorful5#2" csCatId="colorful" phldr="1"/>
      <dgm:spPr/>
      <dgm:t>
        <a:bodyPr/>
        <a:lstStyle/>
        <a:p>
          <a:endParaRPr lang="zh-CN" altLang="en-US"/>
        </a:p>
      </dgm:t>
    </dgm:pt>
    <dgm:pt modelId="{B8F4CCC3-EDCE-45A2-AACB-D94CB5C77F21}">
      <dgm:prSet/>
      <dgm:spPr>
        <a:xfrm>
          <a:off x="0" y="0"/>
          <a:ext cx="1791208" cy="3481387"/>
        </a:xfrm>
        <a:prstGeom prst="roundRect">
          <a:avLst>
            <a:gd name="adj" fmla="val 10000"/>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数据科学</a:t>
          </a:r>
        </a:p>
      </dgm:t>
    </dgm:pt>
    <dgm:pt modelId="{4E7BD9F4-04C5-4034-8D5E-09B49FCA7F97}" type="parTrans" cxnId="{100BED2B-AA5A-4B94-AF0C-39A3A485308E}">
      <dgm:prSet/>
      <dgm:spPr/>
      <dgm:t>
        <a:bodyPr/>
        <a:lstStyle/>
        <a:p>
          <a:endParaRPr lang="zh-CN" altLang="en-US" b="1"/>
        </a:p>
      </dgm:t>
    </dgm:pt>
    <dgm:pt modelId="{B60928DA-64BB-437F-9723-452D5ECF4319}" type="sibTrans" cxnId="{100BED2B-AA5A-4B94-AF0C-39A3A485308E}">
      <dgm:prSet/>
      <dgm:spPr/>
      <dgm:t>
        <a:bodyPr/>
        <a:lstStyle/>
        <a:p>
          <a:endParaRPr lang="zh-CN" altLang="en-US" b="1"/>
        </a:p>
      </dgm:t>
    </dgm:pt>
    <dgm:pt modelId="{24602B6A-AC06-4344-83E9-1F8605A09467}">
      <dgm:prSet/>
      <dgm:spPr>
        <a:xfrm>
          <a:off x="1844944" y="0"/>
          <a:ext cx="1791208" cy="3481387"/>
        </a:xfrm>
        <a:prstGeom prst="roundRect">
          <a:avLst>
            <a:gd name="adj" fmla="val 10000"/>
          </a:avLst>
        </a:prstGeom>
        <a:gradFill rotWithShape="0">
          <a:gsLst>
            <a:gs pos="0">
              <a:srgbClr val="4472C4">
                <a:hueOff val="-1838336"/>
                <a:satOff val="-2557"/>
                <a:lumOff val="-981"/>
                <a:alphaOff val="0"/>
                <a:shade val="47500"/>
                <a:satMod val="137000"/>
              </a:srgbClr>
            </a:gs>
            <a:gs pos="55000">
              <a:srgbClr val="4472C4">
                <a:hueOff val="-1838336"/>
                <a:satOff val="-2557"/>
                <a:lumOff val="-981"/>
                <a:alphaOff val="0"/>
                <a:shade val="69000"/>
                <a:satMod val="137000"/>
              </a:srgbClr>
            </a:gs>
            <a:gs pos="100000">
              <a:srgbClr val="4472C4">
                <a:hueOff val="-1838336"/>
                <a:satOff val="-2557"/>
                <a:lumOff val="-98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故事科学</a:t>
          </a:r>
        </a:p>
      </dgm:t>
    </dgm:pt>
    <dgm:pt modelId="{F43C8191-8047-410C-BE6A-2F758AC79B0B}" type="parTrans" cxnId="{3DFC580F-48F8-46AA-B6EF-60D8E9A8218E}">
      <dgm:prSet/>
      <dgm:spPr/>
      <dgm:t>
        <a:bodyPr/>
        <a:lstStyle/>
        <a:p>
          <a:endParaRPr lang="zh-CN" altLang="en-US" b="1"/>
        </a:p>
      </dgm:t>
    </dgm:pt>
    <dgm:pt modelId="{FC74D54C-149E-4785-A2C2-F1D89EED4EFE}" type="sibTrans" cxnId="{3DFC580F-48F8-46AA-B6EF-60D8E9A8218E}">
      <dgm:prSet/>
      <dgm:spPr/>
      <dgm:t>
        <a:bodyPr/>
        <a:lstStyle/>
        <a:p>
          <a:endParaRPr lang="zh-CN" altLang="en-US" b="1"/>
        </a:p>
      </dgm:t>
    </dgm:pt>
    <dgm:pt modelId="{C02A8D88-2E72-4B1C-B97A-CFFA5B86078A}">
      <dgm:prSet/>
      <dgm:spPr>
        <a:xfrm>
          <a:off x="3689889" y="0"/>
          <a:ext cx="1791208" cy="3481387"/>
        </a:xfrm>
        <a:prstGeom prst="roundRect">
          <a:avLst>
            <a:gd name="adj" fmla="val 10000"/>
          </a:avLst>
        </a:prstGeom>
        <a:gradFill rotWithShape="0">
          <a:gsLst>
            <a:gs pos="0">
              <a:srgbClr val="4472C4">
                <a:hueOff val="-3676672"/>
                <a:satOff val="-5114"/>
                <a:lumOff val="-1961"/>
                <a:alphaOff val="0"/>
                <a:shade val="47500"/>
                <a:satMod val="137000"/>
              </a:srgbClr>
            </a:gs>
            <a:gs pos="55000">
              <a:srgbClr val="4472C4">
                <a:hueOff val="-3676672"/>
                <a:satOff val="-5114"/>
                <a:lumOff val="-1961"/>
                <a:alphaOff val="0"/>
                <a:shade val="69000"/>
                <a:satMod val="137000"/>
              </a:srgbClr>
            </a:gs>
            <a:gs pos="100000">
              <a:srgbClr val="4472C4">
                <a:hueOff val="-3676672"/>
                <a:satOff val="-5114"/>
                <a:lumOff val="-196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a:t>
          </a:r>
          <a:endParaRPr lang="en-US" altLang="zh-CN" b="1" dirty="0">
            <a:solidFill>
              <a:sysClr val="window" lastClr="FFFFFF"/>
            </a:solidFill>
            <a:latin typeface="Arial"/>
            <a:ea typeface="宋体"/>
            <a:cs typeface="+mn-cs"/>
          </a:endParaRPr>
        </a:p>
        <a:p>
          <a:pPr rtl="0">
            <a:buNone/>
          </a:pPr>
          <a:r>
            <a:rPr lang="zh-CN" altLang="en-US" b="1" dirty="0">
              <a:solidFill>
                <a:sysClr val="window" lastClr="FFFFFF"/>
              </a:solidFill>
              <a:latin typeface="Arial"/>
              <a:ea typeface="宋体"/>
              <a:cs typeface="+mn-cs"/>
            </a:rPr>
            <a:t>可视化</a:t>
          </a:r>
        </a:p>
      </dgm:t>
    </dgm:pt>
    <dgm:pt modelId="{F0CFABDF-4211-4092-A46E-ABE883890C9E}" type="parTrans" cxnId="{F5D08E6E-86CD-4140-B7DB-7AB69FC86587}">
      <dgm:prSet/>
      <dgm:spPr/>
      <dgm:t>
        <a:bodyPr/>
        <a:lstStyle/>
        <a:p>
          <a:endParaRPr lang="zh-CN" altLang="en-US" b="1"/>
        </a:p>
      </dgm:t>
    </dgm:pt>
    <dgm:pt modelId="{D26AA930-5685-43E9-B85A-4486C14F0660}" type="sibTrans" cxnId="{F5D08E6E-86CD-4140-B7DB-7AB69FC86587}">
      <dgm:prSet/>
      <dgm:spPr/>
      <dgm:t>
        <a:bodyPr/>
        <a:lstStyle/>
        <a:p>
          <a:endParaRPr lang="zh-CN" altLang="en-US" b="1"/>
        </a:p>
      </dgm:t>
    </dgm:pt>
    <dgm:pt modelId="{F9C1C32C-6080-4E0F-9DFD-3B715888AD5A}">
      <dgm:prSet/>
      <dgm:spPr>
        <a:xfrm>
          <a:off x="5534834" y="0"/>
          <a:ext cx="1791208" cy="3481387"/>
        </a:xfrm>
        <a:prstGeom prst="roundRect">
          <a:avLst>
            <a:gd name="adj" fmla="val 10000"/>
          </a:avLst>
        </a:prstGeom>
        <a:gradFill rotWithShape="0">
          <a:gsLst>
            <a:gs pos="0">
              <a:srgbClr val="4472C4">
                <a:hueOff val="-5515009"/>
                <a:satOff val="-7671"/>
                <a:lumOff val="-2942"/>
                <a:alphaOff val="0"/>
                <a:shade val="47500"/>
                <a:satMod val="137000"/>
              </a:srgbClr>
            </a:gs>
            <a:gs pos="55000">
              <a:srgbClr val="4472C4">
                <a:hueOff val="-5515009"/>
                <a:satOff val="-7671"/>
                <a:lumOff val="-2942"/>
                <a:alphaOff val="0"/>
                <a:shade val="69000"/>
                <a:satMod val="137000"/>
              </a:srgbClr>
            </a:gs>
            <a:gs pos="100000">
              <a:srgbClr val="4472C4">
                <a:hueOff val="-5515009"/>
                <a:satOff val="-7671"/>
                <a:lumOff val="-294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可解释性机器学习</a:t>
          </a:r>
        </a:p>
      </dgm:t>
    </dgm:pt>
    <dgm:pt modelId="{6D4F4CFE-BFF9-46EC-8F6A-0AA2EDE1F0FD}" type="parTrans" cxnId="{9F815B32-1ED5-4084-9132-BDE9A6D61BAE}">
      <dgm:prSet/>
      <dgm:spPr/>
      <dgm:t>
        <a:bodyPr/>
        <a:lstStyle/>
        <a:p>
          <a:endParaRPr lang="zh-CN" altLang="en-US" b="1"/>
        </a:p>
      </dgm:t>
    </dgm:pt>
    <dgm:pt modelId="{2069C66A-C835-44EF-8DA4-35D6B4A7B50D}" type="sibTrans" cxnId="{9F815B32-1ED5-4084-9132-BDE9A6D61BAE}">
      <dgm:prSet/>
      <dgm:spPr/>
      <dgm:t>
        <a:bodyPr/>
        <a:lstStyle/>
        <a:p>
          <a:endParaRPr lang="zh-CN" altLang="en-US" b="1"/>
        </a:p>
      </dgm:t>
    </dgm:pt>
    <dgm:pt modelId="{199E1A0F-CD94-40D6-90C3-E2E0BFC6974B}">
      <dgm:prSet/>
      <dgm:spPr>
        <a:xfrm>
          <a:off x="7379779" y="0"/>
          <a:ext cx="1791208" cy="3481387"/>
        </a:xfrm>
        <a:prstGeom prst="roundRect">
          <a:avLst>
            <a:gd name="adj" fmla="val 10000"/>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自然语言处理</a:t>
          </a:r>
        </a:p>
      </dgm:t>
    </dgm:pt>
    <dgm:pt modelId="{8C9A233D-E85A-4215-9874-B263DFE5E55A}" type="parTrans" cxnId="{2888ECFB-4037-41DF-B5B7-A3351235F2C5}">
      <dgm:prSet/>
      <dgm:spPr/>
      <dgm:t>
        <a:bodyPr/>
        <a:lstStyle/>
        <a:p>
          <a:endParaRPr lang="zh-CN" altLang="en-US"/>
        </a:p>
      </dgm:t>
    </dgm:pt>
    <dgm:pt modelId="{9618F4B6-8110-42D9-A624-9172E091F24E}" type="sibTrans" cxnId="{2888ECFB-4037-41DF-B5B7-A3351235F2C5}">
      <dgm:prSet/>
      <dgm:spPr/>
      <dgm:t>
        <a:bodyPr/>
        <a:lstStyle/>
        <a:p>
          <a:endParaRPr lang="zh-CN" altLang="en-US"/>
        </a:p>
      </dgm:t>
    </dgm:pt>
    <dgm:pt modelId="{8B0CD4C3-770B-4C36-B583-58244FB3BD6C}" type="pres">
      <dgm:prSet presAssocID="{77123B46-A4E7-412F-8805-D62CF229935E}" presName="Name0" presStyleCnt="0">
        <dgm:presLayoutVars>
          <dgm:dir/>
          <dgm:resizeHandles val="exact"/>
        </dgm:presLayoutVars>
      </dgm:prSet>
      <dgm:spPr/>
    </dgm:pt>
    <dgm:pt modelId="{D83DDF26-F72B-4630-BEBC-5198B5124E96}" type="pres">
      <dgm:prSet presAssocID="{77123B46-A4E7-412F-8805-D62CF229935E}" presName="fgShape" presStyleLbl="fgShp" presStyleIdx="0" presStyleCnt="1"/>
      <dgm:spPr>
        <a:xfrm>
          <a:off x="366839" y="2785109"/>
          <a:ext cx="8437308" cy="522208"/>
        </a:xfrm>
        <a:prstGeom prst="leftRightArrow">
          <a:avLst/>
        </a:prstGeom>
        <a:gradFill rotWithShape="0">
          <a:gsLst>
            <a:gs pos="0">
              <a:srgbClr val="4472C4">
                <a:tint val="40000"/>
                <a:hueOff val="0"/>
                <a:satOff val="0"/>
                <a:lumOff val="0"/>
                <a:alphaOff val="0"/>
                <a:shade val="47500"/>
                <a:satMod val="137000"/>
              </a:srgbClr>
            </a:gs>
            <a:gs pos="55000">
              <a:srgbClr val="4472C4">
                <a:tint val="40000"/>
                <a:hueOff val="0"/>
                <a:satOff val="0"/>
                <a:lumOff val="0"/>
                <a:alphaOff val="0"/>
                <a:shade val="69000"/>
                <a:satMod val="137000"/>
              </a:srgbClr>
            </a:gs>
            <a:gs pos="100000">
              <a:srgbClr val="4472C4">
                <a:tint val="40000"/>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8A41CF35-BD96-4879-9C14-248F34E5A987}" type="pres">
      <dgm:prSet presAssocID="{77123B46-A4E7-412F-8805-D62CF229935E}" presName="linComp" presStyleCnt="0"/>
      <dgm:spPr/>
    </dgm:pt>
    <dgm:pt modelId="{F9A6BF00-DE9E-41D9-86F5-3EC2BA04D5EE}" type="pres">
      <dgm:prSet presAssocID="{B8F4CCC3-EDCE-45A2-AACB-D94CB5C77F21}" presName="compNode" presStyleCnt="0"/>
      <dgm:spPr/>
    </dgm:pt>
    <dgm:pt modelId="{C5C8A3DA-539C-4E3C-AE8C-CCF2A38CCE3F}" type="pres">
      <dgm:prSet presAssocID="{B8F4CCC3-EDCE-45A2-AACB-D94CB5C77F21}" presName="bkgdShape" presStyleLbl="node1" presStyleIdx="0" presStyleCnt="5"/>
      <dgm:spPr/>
    </dgm:pt>
    <dgm:pt modelId="{2E632D04-0E4D-4AD1-8FA2-0023591FB85B}" type="pres">
      <dgm:prSet presAssocID="{B8F4CCC3-EDCE-45A2-AACB-D94CB5C77F21}" presName="nodeTx" presStyleLbl="node1" presStyleIdx="0" presStyleCnt="5">
        <dgm:presLayoutVars>
          <dgm:bulletEnabled val="1"/>
        </dgm:presLayoutVars>
      </dgm:prSet>
      <dgm:spPr/>
    </dgm:pt>
    <dgm:pt modelId="{226FFF12-6DF8-40BD-9A39-87226C5BC830}" type="pres">
      <dgm:prSet presAssocID="{B8F4CCC3-EDCE-45A2-AACB-D94CB5C77F21}" presName="invisiNode" presStyleLbl="node1" presStyleIdx="0" presStyleCnt="5"/>
      <dgm:spPr/>
    </dgm:pt>
    <dgm:pt modelId="{DDD7E12D-F1FB-4FB8-91DA-AB80413C3B70}" type="pres">
      <dgm:prSet presAssocID="{B8F4CCC3-EDCE-45A2-AACB-D94CB5C77F21}" presName="imagNode" presStyleLbl="fgImgPlace1" presStyleIdx="0" presStyleCnt="5"/>
      <dgm:spPr>
        <a:xfrm>
          <a:off x="315953" y="208883"/>
          <a:ext cx="1159301" cy="1159301"/>
        </a:xfrm>
        <a:prstGeom prst="ellipse">
          <a:avLst/>
        </a:prstGeom>
        <a:blipFill>
          <a:blip xmlns:r="http://schemas.openxmlformats.org/officeDocument/2006/relationships" r:embed="rId1"/>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056F7EDD-0662-4839-AA06-96E1D6919294}" type="pres">
      <dgm:prSet presAssocID="{B60928DA-64BB-437F-9723-452D5ECF4319}" presName="sibTrans" presStyleLbl="sibTrans2D1" presStyleIdx="0" presStyleCnt="0"/>
      <dgm:spPr/>
    </dgm:pt>
    <dgm:pt modelId="{A55F84D2-BA57-4A03-BA10-56551A445C17}" type="pres">
      <dgm:prSet presAssocID="{24602B6A-AC06-4344-83E9-1F8605A09467}" presName="compNode" presStyleCnt="0"/>
      <dgm:spPr/>
    </dgm:pt>
    <dgm:pt modelId="{DA59F893-5610-4FF2-AEA6-78093C427B00}" type="pres">
      <dgm:prSet presAssocID="{24602B6A-AC06-4344-83E9-1F8605A09467}" presName="bkgdShape" presStyleLbl="node1" presStyleIdx="1" presStyleCnt="5"/>
      <dgm:spPr/>
    </dgm:pt>
    <dgm:pt modelId="{232D0081-61DB-4D5A-8031-F25F501CAF2F}" type="pres">
      <dgm:prSet presAssocID="{24602B6A-AC06-4344-83E9-1F8605A09467}" presName="nodeTx" presStyleLbl="node1" presStyleIdx="1" presStyleCnt="5">
        <dgm:presLayoutVars>
          <dgm:bulletEnabled val="1"/>
        </dgm:presLayoutVars>
      </dgm:prSet>
      <dgm:spPr/>
    </dgm:pt>
    <dgm:pt modelId="{4C7F43AF-92A0-47D6-8ED0-55D6E4572DF0}" type="pres">
      <dgm:prSet presAssocID="{24602B6A-AC06-4344-83E9-1F8605A09467}" presName="invisiNode" presStyleLbl="node1" presStyleIdx="1" presStyleCnt="5"/>
      <dgm:spPr/>
    </dgm:pt>
    <dgm:pt modelId="{A4DAE783-FE56-4563-AC64-AE86422C5F53}" type="pres">
      <dgm:prSet presAssocID="{24602B6A-AC06-4344-83E9-1F8605A09467}" presName="imagNode" presStyleLbl="fgImgPlace1" presStyleIdx="1" presStyleCnt="5"/>
      <dgm:spPr>
        <a:xfrm>
          <a:off x="2160898" y="208883"/>
          <a:ext cx="1159301" cy="1159301"/>
        </a:xfrm>
        <a:prstGeom prst="ellipse">
          <a:avLst/>
        </a:prstGeom>
        <a:blipFill>
          <a:blip xmlns:r="http://schemas.openxmlformats.org/officeDocument/2006/relationships" r:embed="rId2"/>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E27D06E8-A66C-4241-8DD0-4F907ED7E75B}" type="pres">
      <dgm:prSet presAssocID="{FC74D54C-149E-4785-A2C2-F1D89EED4EFE}" presName="sibTrans" presStyleLbl="sibTrans2D1" presStyleIdx="0" presStyleCnt="0"/>
      <dgm:spPr/>
    </dgm:pt>
    <dgm:pt modelId="{D1E65AAC-9205-45D8-9357-FEE9F6B7010F}" type="pres">
      <dgm:prSet presAssocID="{C02A8D88-2E72-4B1C-B97A-CFFA5B86078A}" presName="compNode" presStyleCnt="0"/>
      <dgm:spPr/>
    </dgm:pt>
    <dgm:pt modelId="{C3948280-F4D4-42BB-9093-C7B4EFEDE1AB}" type="pres">
      <dgm:prSet presAssocID="{C02A8D88-2E72-4B1C-B97A-CFFA5B86078A}" presName="bkgdShape" presStyleLbl="node1" presStyleIdx="2" presStyleCnt="5"/>
      <dgm:spPr/>
    </dgm:pt>
    <dgm:pt modelId="{ADA4ED7F-617B-4384-8A81-6D05755D9427}" type="pres">
      <dgm:prSet presAssocID="{C02A8D88-2E72-4B1C-B97A-CFFA5B86078A}" presName="nodeTx" presStyleLbl="node1" presStyleIdx="2" presStyleCnt="5">
        <dgm:presLayoutVars>
          <dgm:bulletEnabled val="1"/>
        </dgm:presLayoutVars>
      </dgm:prSet>
      <dgm:spPr/>
    </dgm:pt>
    <dgm:pt modelId="{3313A64A-A956-4E74-9D1F-18ACA5CAA5A2}" type="pres">
      <dgm:prSet presAssocID="{C02A8D88-2E72-4B1C-B97A-CFFA5B86078A}" presName="invisiNode" presStyleLbl="node1" presStyleIdx="2" presStyleCnt="5"/>
      <dgm:spPr/>
    </dgm:pt>
    <dgm:pt modelId="{74F2A69C-0462-4E84-8F17-0BF92A02E079}" type="pres">
      <dgm:prSet presAssocID="{C02A8D88-2E72-4B1C-B97A-CFFA5B86078A}" presName="imagNode" presStyleLbl="fgImgPlace1" presStyleIdx="2" presStyleCnt="5"/>
      <dgm:spPr>
        <a:xfrm>
          <a:off x="4005843" y="208883"/>
          <a:ext cx="1159301" cy="115930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C47A0595-70BA-43E7-985A-AFFA0D4418B6}" type="pres">
      <dgm:prSet presAssocID="{D26AA930-5685-43E9-B85A-4486C14F0660}" presName="sibTrans" presStyleLbl="sibTrans2D1" presStyleIdx="0" presStyleCnt="0"/>
      <dgm:spPr/>
    </dgm:pt>
    <dgm:pt modelId="{0E694F35-EB4A-4D33-8F4A-F5C176EA597C}" type="pres">
      <dgm:prSet presAssocID="{F9C1C32C-6080-4E0F-9DFD-3B715888AD5A}" presName="compNode" presStyleCnt="0"/>
      <dgm:spPr/>
    </dgm:pt>
    <dgm:pt modelId="{AF0414BF-B623-49E0-8D2E-E64753E53627}" type="pres">
      <dgm:prSet presAssocID="{F9C1C32C-6080-4E0F-9DFD-3B715888AD5A}" presName="bkgdShape" presStyleLbl="node1" presStyleIdx="3" presStyleCnt="5"/>
      <dgm:spPr/>
    </dgm:pt>
    <dgm:pt modelId="{5D15808B-5C6F-4F7A-9251-627B01911535}" type="pres">
      <dgm:prSet presAssocID="{F9C1C32C-6080-4E0F-9DFD-3B715888AD5A}" presName="nodeTx" presStyleLbl="node1" presStyleIdx="3" presStyleCnt="5">
        <dgm:presLayoutVars>
          <dgm:bulletEnabled val="1"/>
        </dgm:presLayoutVars>
      </dgm:prSet>
      <dgm:spPr/>
    </dgm:pt>
    <dgm:pt modelId="{555C1204-1F60-4419-858C-F55B8D2A5F1C}" type="pres">
      <dgm:prSet presAssocID="{F9C1C32C-6080-4E0F-9DFD-3B715888AD5A}" presName="invisiNode" presStyleLbl="node1" presStyleIdx="3" presStyleCnt="5"/>
      <dgm:spPr/>
    </dgm:pt>
    <dgm:pt modelId="{A257C0E1-4DE2-43C1-8B1C-2D7B2DCD3EEF}" type="pres">
      <dgm:prSet presAssocID="{F9C1C32C-6080-4E0F-9DFD-3B715888AD5A}" presName="imagNode" presStyleLbl="fgImgPlace1" presStyleIdx="3" presStyleCnt="5"/>
      <dgm:spPr>
        <a:xfrm>
          <a:off x="5850787" y="208883"/>
          <a:ext cx="1159301" cy="115930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6DD01D94-78FE-4B64-94C6-2F9670A63A6D}" type="pres">
      <dgm:prSet presAssocID="{2069C66A-C835-44EF-8DA4-35D6B4A7B50D}" presName="sibTrans" presStyleLbl="sibTrans2D1" presStyleIdx="0" presStyleCnt="0"/>
      <dgm:spPr/>
    </dgm:pt>
    <dgm:pt modelId="{3ECB5685-9815-466A-839F-E23C415B0A84}" type="pres">
      <dgm:prSet presAssocID="{199E1A0F-CD94-40D6-90C3-E2E0BFC6974B}" presName="compNode" presStyleCnt="0"/>
      <dgm:spPr/>
    </dgm:pt>
    <dgm:pt modelId="{AD5666A7-656D-4A55-8E4E-B51124BBA93D}" type="pres">
      <dgm:prSet presAssocID="{199E1A0F-CD94-40D6-90C3-E2E0BFC6974B}" presName="bkgdShape" presStyleLbl="node1" presStyleIdx="4" presStyleCnt="5"/>
      <dgm:spPr/>
    </dgm:pt>
    <dgm:pt modelId="{91634C09-1221-42C6-838E-76BF9823FE26}" type="pres">
      <dgm:prSet presAssocID="{199E1A0F-CD94-40D6-90C3-E2E0BFC6974B}" presName="nodeTx" presStyleLbl="node1" presStyleIdx="4" presStyleCnt="5">
        <dgm:presLayoutVars>
          <dgm:bulletEnabled val="1"/>
        </dgm:presLayoutVars>
      </dgm:prSet>
      <dgm:spPr/>
    </dgm:pt>
    <dgm:pt modelId="{3D697E26-3C71-48E2-8EB9-260081A83D63}" type="pres">
      <dgm:prSet presAssocID="{199E1A0F-CD94-40D6-90C3-E2E0BFC6974B}" presName="invisiNode" presStyleLbl="node1" presStyleIdx="4" presStyleCnt="5"/>
      <dgm:spPr/>
    </dgm:pt>
    <dgm:pt modelId="{CF234CAD-5386-433B-BBA3-4F9996ED1E0E}" type="pres">
      <dgm:prSet presAssocID="{199E1A0F-CD94-40D6-90C3-E2E0BFC6974B}" presName="imagNode" presStyleLbl="fgImgPlace1" presStyleIdx="4" presStyleCnt="5"/>
      <dgm:spPr>
        <a:xfrm>
          <a:off x="7695732" y="208883"/>
          <a:ext cx="1159301" cy="1159301"/>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Lst>
  <dgm:cxnLst>
    <dgm:cxn modelId="{3DFC580F-48F8-46AA-B6EF-60D8E9A8218E}" srcId="{77123B46-A4E7-412F-8805-D62CF229935E}" destId="{24602B6A-AC06-4344-83E9-1F8605A09467}" srcOrd="1" destOrd="0" parTransId="{F43C8191-8047-410C-BE6A-2F758AC79B0B}" sibTransId="{FC74D54C-149E-4785-A2C2-F1D89EED4EFE}"/>
    <dgm:cxn modelId="{19CF1A12-AF64-4E98-B940-C33D45B28E63}" type="presOf" srcId="{F9C1C32C-6080-4E0F-9DFD-3B715888AD5A}" destId="{AF0414BF-B623-49E0-8D2E-E64753E53627}" srcOrd="0" destOrd="0" presId="urn:microsoft.com/office/officeart/2005/8/layout/hList7#1"/>
    <dgm:cxn modelId="{D9CEAE21-2632-486E-939F-255FF4D7FD7E}" type="presOf" srcId="{B60928DA-64BB-437F-9723-452D5ECF4319}" destId="{056F7EDD-0662-4839-AA06-96E1D6919294}" srcOrd="0" destOrd="0" presId="urn:microsoft.com/office/officeart/2005/8/layout/hList7#1"/>
    <dgm:cxn modelId="{100BED2B-AA5A-4B94-AF0C-39A3A485308E}" srcId="{77123B46-A4E7-412F-8805-D62CF229935E}" destId="{B8F4CCC3-EDCE-45A2-AACB-D94CB5C77F21}" srcOrd="0" destOrd="0" parTransId="{4E7BD9F4-04C5-4034-8D5E-09B49FCA7F97}" sibTransId="{B60928DA-64BB-437F-9723-452D5ECF4319}"/>
    <dgm:cxn modelId="{9F815B32-1ED5-4084-9132-BDE9A6D61BAE}" srcId="{77123B46-A4E7-412F-8805-D62CF229935E}" destId="{F9C1C32C-6080-4E0F-9DFD-3B715888AD5A}" srcOrd="3" destOrd="0" parTransId="{6D4F4CFE-BFF9-46EC-8F6A-0AA2EDE1F0FD}" sibTransId="{2069C66A-C835-44EF-8DA4-35D6B4A7B50D}"/>
    <dgm:cxn modelId="{B4DDF733-D59C-4166-94F9-CA0B69681CF7}" type="presOf" srcId="{2069C66A-C835-44EF-8DA4-35D6B4A7B50D}" destId="{6DD01D94-78FE-4B64-94C6-2F9670A63A6D}" srcOrd="0" destOrd="0" presId="urn:microsoft.com/office/officeart/2005/8/layout/hList7#1"/>
    <dgm:cxn modelId="{386E0E5D-C90F-496C-8226-4A29DBF440C4}" type="presOf" srcId="{199E1A0F-CD94-40D6-90C3-E2E0BFC6974B}" destId="{91634C09-1221-42C6-838E-76BF9823FE26}" srcOrd="1" destOrd="0" presId="urn:microsoft.com/office/officeart/2005/8/layout/hList7#1"/>
    <dgm:cxn modelId="{C7573C62-FEEB-456F-9915-3E2410E60D88}" type="presOf" srcId="{C02A8D88-2E72-4B1C-B97A-CFFA5B86078A}" destId="{C3948280-F4D4-42BB-9093-C7B4EFEDE1AB}" srcOrd="0" destOrd="0" presId="urn:microsoft.com/office/officeart/2005/8/layout/hList7#1"/>
    <dgm:cxn modelId="{F5D08E6E-86CD-4140-B7DB-7AB69FC86587}" srcId="{77123B46-A4E7-412F-8805-D62CF229935E}" destId="{C02A8D88-2E72-4B1C-B97A-CFFA5B86078A}" srcOrd="2" destOrd="0" parTransId="{F0CFABDF-4211-4092-A46E-ABE883890C9E}" sibTransId="{D26AA930-5685-43E9-B85A-4486C14F0660}"/>
    <dgm:cxn modelId="{AA96647D-D1D4-4BD7-9D83-FC83DA1DE151}" type="presOf" srcId="{77123B46-A4E7-412F-8805-D62CF229935E}" destId="{8B0CD4C3-770B-4C36-B583-58244FB3BD6C}" srcOrd="0" destOrd="0" presId="urn:microsoft.com/office/officeart/2005/8/layout/hList7#1"/>
    <dgm:cxn modelId="{0AD6068A-5094-408C-84F9-E34369F0851E}" type="presOf" srcId="{D26AA930-5685-43E9-B85A-4486C14F0660}" destId="{C47A0595-70BA-43E7-985A-AFFA0D4418B6}" srcOrd="0" destOrd="0" presId="urn:microsoft.com/office/officeart/2005/8/layout/hList7#1"/>
    <dgm:cxn modelId="{6DB82590-20EA-4C41-B1B7-38F294B27B33}" type="presOf" srcId="{B8F4CCC3-EDCE-45A2-AACB-D94CB5C77F21}" destId="{2E632D04-0E4D-4AD1-8FA2-0023591FB85B}" srcOrd="1" destOrd="0" presId="urn:microsoft.com/office/officeart/2005/8/layout/hList7#1"/>
    <dgm:cxn modelId="{10E160A2-A721-4424-92CE-0E42EA150E39}" type="presOf" srcId="{B8F4CCC3-EDCE-45A2-AACB-D94CB5C77F21}" destId="{C5C8A3DA-539C-4E3C-AE8C-CCF2A38CCE3F}" srcOrd="0" destOrd="0" presId="urn:microsoft.com/office/officeart/2005/8/layout/hList7#1"/>
    <dgm:cxn modelId="{336A6FAF-7BB5-4F69-88AE-1DDD398D9AAA}" type="presOf" srcId="{F9C1C32C-6080-4E0F-9DFD-3B715888AD5A}" destId="{5D15808B-5C6F-4F7A-9251-627B01911535}" srcOrd="1" destOrd="0" presId="urn:microsoft.com/office/officeart/2005/8/layout/hList7#1"/>
    <dgm:cxn modelId="{5008FABA-EB74-4CC0-AB5C-C53EF7933829}" type="presOf" srcId="{C02A8D88-2E72-4B1C-B97A-CFFA5B86078A}" destId="{ADA4ED7F-617B-4384-8A81-6D05755D9427}" srcOrd="1" destOrd="0" presId="urn:microsoft.com/office/officeart/2005/8/layout/hList7#1"/>
    <dgm:cxn modelId="{D39E25C2-65EC-4844-9CB1-DB236360D46D}" type="presOf" srcId="{199E1A0F-CD94-40D6-90C3-E2E0BFC6974B}" destId="{AD5666A7-656D-4A55-8E4E-B51124BBA93D}" srcOrd="0" destOrd="0" presId="urn:microsoft.com/office/officeart/2005/8/layout/hList7#1"/>
    <dgm:cxn modelId="{844EADF2-F1CB-4D77-8014-EAD64A36F243}" type="presOf" srcId="{24602B6A-AC06-4344-83E9-1F8605A09467}" destId="{232D0081-61DB-4D5A-8031-F25F501CAF2F}" srcOrd="1" destOrd="0" presId="urn:microsoft.com/office/officeart/2005/8/layout/hList7#1"/>
    <dgm:cxn modelId="{5037CAF3-6B5B-4313-B8E3-8A24BD17D2A4}" type="presOf" srcId="{24602B6A-AC06-4344-83E9-1F8605A09467}" destId="{DA59F893-5610-4FF2-AEA6-78093C427B00}" srcOrd="0" destOrd="0" presId="urn:microsoft.com/office/officeart/2005/8/layout/hList7#1"/>
    <dgm:cxn modelId="{ED1AECFA-571F-4727-974F-1D3A802A677F}" type="presOf" srcId="{FC74D54C-149E-4785-A2C2-F1D89EED4EFE}" destId="{E27D06E8-A66C-4241-8DD0-4F907ED7E75B}" srcOrd="0" destOrd="0" presId="urn:microsoft.com/office/officeart/2005/8/layout/hList7#1"/>
    <dgm:cxn modelId="{2888ECFB-4037-41DF-B5B7-A3351235F2C5}" srcId="{77123B46-A4E7-412F-8805-D62CF229935E}" destId="{199E1A0F-CD94-40D6-90C3-E2E0BFC6974B}" srcOrd="4" destOrd="0" parTransId="{8C9A233D-E85A-4215-9874-B263DFE5E55A}" sibTransId="{9618F4B6-8110-42D9-A624-9172E091F24E}"/>
    <dgm:cxn modelId="{8A8C4EDC-C469-4599-BDA8-779AD09DCE7E}" type="presParOf" srcId="{8B0CD4C3-770B-4C36-B583-58244FB3BD6C}" destId="{D83DDF26-F72B-4630-BEBC-5198B5124E96}" srcOrd="0" destOrd="0" presId="urn:microsoft.com/office/officeart/2005/8/layout/hList7#1"/>
    <dgm:cxn modelId="{2FC3C726-428C-4007-B450-92AB9312A413}" type="presParOf" srcId="{8B0CD4C3-770B-4C36-B583-58244FB3BD6C}" destId="{8A41CF35-BD96-4879-9C14-248F34E5A987}" srcOrd="1" destOrd="0" presId="urn:microsoft.com/office/officeart/2005/8/layout/hList7#1"/>
    <dgm:cxn modelId="{45C4C060-520B-4F1F-BC00-ECA23071919A}" type="presParOf" srcId="{8A41CF35-BD96-4879-9C14-248F34E5A987}" destId="{F9A6BF00-DE9E-41D9-86F5-3EC2BA04D5EE}" srcOrd="0" destOrd="0" presId="urn:microsoft.com/office/officeart/2005/8/layout/hList7#1"/>
    <dgm:cxn modelId="{98A37A2E-34D5-4F4F-B1E6-5B878D18A8EF}" type="presParOf" srcId="{F9A6BF00-DE9E-41D9-86F5-3EC2BA04D5EE}" destId="{C5C8A3DA-539C-4E3C-AE8C-CCF2A38CCE3F}" srcOrd="0" destOrd="0" presId="urn:microsoft.com/office/officeart/2005/8/layout/hList7#1"/>
    <dgm:cxn modelId="{4F01259F-0E54-48E1-AE38-776E21C36477}" type="presParOf" srcId="{F9A6BF00-DE9E-41D9-86F5-3EC2BA04D5EE}" destId="{2E632D04-0E4D-4AD1-8FA2-0023591FB85B}" srcOrd="1" destOrd="0" presId="urn:microsoft.com/office/officeart/2005/8/layout/hList7#1"/>
    <dgm:cxn modelId="{3305D426-F9F4-4159-A182-4A8D444A82A9}" type="presParOf" srcId="{F9A6BF00-DE9E-41D9-86F5-3EC2BA04D5EE}" destId="{226FFF12-6DF8-40BD-9A39-87226C5BC830}" srcOrd="2" destOrd="0" presId="urn:microsoft.com/office/officeart/2005/8/layout/hList7#1"/>
    <dgm:cxn modelId="{1F335E26-0255-46AC-AF4B-91A37EC99D74}" type="presParOf" srcId="{F9A6BF00-DE9E-41D9-86F5-3EC2BA04D5EE}" destId="{DDD7E12D-F1FB-4FB8-91DA-AB80413C3B70}" srcOrd="3" destOrd="0" presId="urn:microsoft.com/office/officeart/2005/8/layout/hList7#1"/>
    <dgm:cxn modelId="{2DD23E0E-93D6-4A03-A1C4-75574D5BE87F}" type="presParOf" srcId="{8A41CF35-BD96-4879-9C14-248F34E5A987}" destId="{056F7EDD-0662-4839-AA06-96E1D6919294}" srcOrd="1" destOrd="0" presId="urn:microsoft.com/office/officeart/2005/8/layout/hList7#1"/>
    <dgm:cxn modelId="{BD285FF6-D4DB-452A-ACCF-83853AFE9DF0}" type="presParOf" srcId="{8A41CF35-BD96-4879-9C14-248F34E5A987}" destId="{A55F84D2-BA57-4A03-BA10-56551A445C17}" srcOrd="2" destOrd="0" presId="urn:microsoft.com/office/officeart/2005/8/layout/hList7#1"/>
    <dgm:cxn modelId="{F11D43D6-41C2-4B60-9C00-2BEF8AD3C9D2}" type="presParOf" srcId="{A55F84D2-BA57-4A03-BA10-56551A445C17}" destId="{DA59F893-5610-4FF2-AEA6-78093C427B00}" srcOrd="0" destOrd="0" presId="urn:microsoft.com/office/officeart/2005/8/layout/hList7#1"/>
    <dgm:cxn modelId="{1D84AD7D-4273-4AE1-8E1A-D96453371415}" type="presParOf" srcId="{A55F84D2-BA57-4A03-BA10-56551A445C17}" destId="{232D0081-61DB-4D5A-8031-F25F501CAF2F}" srcOrd="1" destOrd="0" presId="urn:microsoft.com/office/officeart/2005/8/layout/hList7#1"/>
    <dgm:cxn modelId="{2E2FD6A4-D17E-4B5D-B255-081887078081}" type="presParOf" srcId="{A55F84D2-BA57-4A03-BA10-56551A445C17}" destId="{4C7F43AF-92A0-47D6-8ED0-55D6E4572DF0}" srcOrd="2" destOrd="0" presId="urn:microsoft.com/office/officeart/2005/8/layout/hList7#1"/>
    <dgm:cxn modelId="{A87A413C-BD05-4BA5-B7A6-B0DE3D318810}" type="presParOf" srcId="{A55F84D2-BA57-4A03-BA10-56551A445C17}" destId="{A4DAE783-FE56-4563-AC64-AE86422C5F53}" srcOrd="3" destOrd="0" presId="urn:microsoft.com/office/officeart/2005/8/layout/hList7#1"/>
    <dgm:cxn modelId="{661CB756-7DE4-4A5D-91AC-0C08B888BAE7}" type="presParOf" srcId="{8A41CF35-BD96-4879-9C14-248F34E5A987}" destId="{E27D06E8-A66C-4241-8DD0-4F907ED7E75B}" srcOrd="3" destOrd="0" presId="urn:microsoft.com/office/officeart/2005/8/layout/hList7#1"/>
    <dgm:cxn modelId="{46D7D8BB-8958-40C1-A0CF-D03531EA4D8C}" type="presParOf" srcId="{8A41CF35-BD96-4879-9C14-248F34E5A987}" destId="{D1E65AAC-9205-45D8-9357-FEE9F6B7010F}" srcOrd="4" destOrd="0" presId="urn:microsoft.com/office/officeart/2005/8/layout/hList7#1"/>
    <dgm:cxn modelId="{6A5F64FF-D2B3-401B-BE8C-3E269D105542}" type="presParOf" srcId="{D1E65AAC-9205-45D8-9357-FEE9F6B7010F}" destId="{C3948280-F4D4-42BB-9093-C7B4EFEDE1AB}" srcOrd="0" destOrd="0" presId="urn:microsoft.com/office/officeart/2005/8/layout/hList7#1"/>
    <dgm:cxn modelId="{AC43BB38-F76C-4CC1-A511-02B75D917F9A}" type="presParOf" srcId="{D1E65AAC-9205-45D8-9357-FEE9F6B7010F}" destId="{ADA4ED7F-617B-4384-8A81-6D05755D9427}" srcOrd="1" destOrd="0" presId="urn:microsoft.com/office/officeart/2005/8/layout/hList7#1"/>
    <dgm:cxn modelId="{76B96C26-2E09-4836-80ED-A6B0AC7A6062}" type="presParOf" srcId="{D1E65AAC-9205-45D8-9357-FEE9F6B7010F}" destId="{3313A64A-A956-4E74-9D1F-18ACA5CAA5A2}" srcOrd="2" destOrd="0" presId="urn:microsoft.com/office/officeart/2005/8/layout/hList7#1"/>
    <dgm:cxn modelId="{E1185735-1E82-48A7-9722-71CA15A7AFB2}" type="presParOf" srcId="{D1E65AAC-9205-45D8-9357-FEE9F6B7010F}" destId="{74F2A69C-0462-4E84-8F17-0BF92A02E079}" srcOrd="3" destOrd="0" presId="urn:microsoft.com/office/officeart/2005/8/layout/hList7#1"/>
    <dgm:cxn modelId="{3A8CE890-509C-4F35-9EB3-D56C6F2BB30F}" type="presParOf" srcId="{8A41CF35-BD96-4879-9C14-248F34E5A987}" destId="{C47A0595-70BA-43E7-985A-AFFA0D4418B6}" srcOrd="5" destOrd="0" presId="urn:microsoft.com/office/officeart/2005/8/layout/hList7#1"/>
    <dgm:cxn modelId="{F0E617B3-CDCA-4B0B-8CF9-47822EDEC5DD}" type="presParOf" srcId="{8A41CF35-BD96-4879-9C14-248F34E5A987}" destId="{0E694F35-EB4A-4D33-8F4A-F5C176EA597C}" srcOrd="6" destOrd="0" presId="urn:microsoft.com/office/officeart/2005/8/layout/hList7#1"/>
    <dgm:cxn modelId="{34A310AB-AF15-4E8B-8688-08FB43AB483E}" type="presParOf" srcId="{0E694F35-EB4A-4D33-8F4A-F5C176EA597C}" destId="{AF0414BF-B623-49E0-8D2E-E64753E53627}" srcOrd="0" destOrd="0" presId="urn:microsoft.com/office/officeart/2005/8/layout/hList7#1"/>
    <dgm:cxn modelId="{137ECF53-50A4-41C1-9010-18B106B3EFEC}" type="presParOf" srcId="{0E694F35-EB4A-4D33-8F4A-F5C176EA597C}" destId="{5D15808B-5C6F-4F7A-9251-627B01911535}" srcOrd="1" destOrd="0" presId="urn:microsoft.com/office/officeart/2005/8/layout/hList7#1"/>
    <dgm:cxn modelId="{2BEE637E-9B8C-4B8E-89BE-03F232DE83F0}" type="presParOf" srcId="{0E694F35-EB4A-4D33-8F4A-F5C176EA597C}" destId="{555C1204-1F60-4419-858C-F55B8D2A5F1C}" srcOrd="2" destOrd="0" presId="urn:microsoft.com/office/officeart/2005/8/layout/hList7#1"/>
    <dgm:cxn modelId="{FBB29447-F234-4D49-AB04-817F657B4A70}" type="presParOf" srcId="{0E694F35-EB4A-4D33-8F4A-F5C176EA597C}" destId="{A257C0E1-4DE2-43C1-8B1C-2D7B2DCD3EEF}" srcOrd="3" destOrd="0" presId="urn:microsoft.com/office/officeart/2005/8/layout/hList7#1"/>
    <dgm:cxn modelId="{3BBE7982-ED9A-4325-9A87-028A9C761C8F}" type="presParOf" srcId="{8A41CF35-BD96-4879-9C14-248F34E5A987}" destId="{6DD01D94-78FE-4B64-94C6-2F9670A63A6D}" srcOrd="7" destOrd="0" presId="urn:microsoft.com/office/officeart/2005/8/layout/hList7#1"/>
    <dgm:cxn modelId="{FF7B0F8E-BB37-45E3-BEB7-27CF39CD2975}" type="presParOf" srcId="{8A41CF35-BD96-4879-9C14-248F34E5A987}" destId="{3ECB5685-9815-466A-839F-E23C415B0A84}" srcOrd="8" destOrd="0" presId="urn:microsoft.com/office/officeart/2005/8/layout/hList7#1"/>
    <dgm:cxn modelId="{9373379F-756B-4CC0-AC3C-E80D1EF74877}" type="presParOf" srcId="{3ECB5685-9815-466A-839F-E23C415B0A84}" destId="{AD5666A7-656D-4A55-8E4E-B51124BBA93D}" srcOrd="0" destOrd="0" presId="urn:microsoft.com/office/officeart/2005/8/layout/hList7#1"/>
    <dgm:cxn modelId="{29C89785-B477-445A-B89D-6394FE7E2F40}" type="presParOf" srcId="{3ECB5685-9815-466A-839F-E23C415B0A84}" destId="{91634C09-1221-42C6-838E-76BF9823FE26}" srcOrd="1" destOrd="0" presId="urn:microsoft.com/office/officeart/2005/8/layout/hList7#1"/>
    <dgm:cxn modelId="{30EF2A1C-D42A-4477-BB82-11A80E6B628B}" type="presParOf" srcId="{3ECB5685-9815-466A-839F-E23C415B0A84}" destId="{3D697E26-3C71-48E2-8EB9-260081A83D63}" srcOrd="2" destOrd="0" presId="urn:microsoft.com/office/officeart/2005/8/layout/hList7#1"/>
    <dgm:cxn modelId="{F2FB49B6-D8C6-4930-AA13-0DA37382F4B4}" type="presParOf" srcId="{3ECB5685-9815-466A-839F-E23C415B0A84}" destId="{CF234CAD-5386-433B-BBA3-4F9996ED1E0E}" srcOrd="3" destOrd="0" presId="urn:microsoft.com/office/officeart/2005/8/layout/hList7#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1" loCatId="list" qsTypeId="urn:microsoft.com/office/officeart/2005/8/quickstyle/simple5#1" qsCatId="simple" csTypeId="urn:microsoft.com/office/officeart/2005/8/colors/colorful5#1" csCatId="colorful" phldr="1"/>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Lst>
  <dgm:cxnLst>
    <dgm:cxn modelId="{FC92C971-32D3-4F33-BBD8-D4244ADD252C}" type="presOf" srcId="{026E1401-3C0E-4A9D-B033-391245F9C999}" destId="{5C2F9DA6-2706-4AB5-8991-EBA41BF61614}" srcOrd="0" destOrd="0" presId="urn:microsoft.com/office/officeart/2008/layout/AlternatingPictureBlock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A3DA-539C-4E3C-AE8C-CCF2A38CCE3F}">
      <dsp:nvSpPr>
        <dsp:cNvPr id="0" name=""/>
        <dsp:cNvSpPr/>
      </dsp:nvSpPr>
      <dsp:spPr>
        <a:xfrm>
          <a:off x="0" y="0"/>
          <a:ext cx="1791208" cy="3481387"/>
        </a:xfrm>
        <a:prstGeom prst="roundRect">
          <a:avLst>
            <a:gd name="adj" fmla="val 10000"/>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zh-CN" altLang="en-US" sz="2600" b="1" kern="1200" dirty="0">
              <a:solidFill>
                <a:sysClr val="window" lastClr="FFFFFF"/>
              </a:solidFill>
              <a:latin typeface="Arial"/>
              <a:ea typeface="宋体"/>
              <a:cs typeface="+mn-cs"/>
            </a:rPr>
            <a:t>数据科学</a:t>
          </a:r>
        </a:p>
      </dsp:txBody>
      <dsp:txXfrm>
        <a:off x="40787" y="1433341"/>
        <a:ext cx="1709634" cy="1310980"/>
      </dsp:txXfrm>
    </dsp:sp>
    <dsp:sp modelId="{DDD7E12D-F1FB-4FB8-91DA-AB80413C3B70}">
      <dsp:nvSpPr>
        <dsp:cNvPr id="0" name=""/>
        <dsp:cNvSpPr/>
      </dsp:nvSpPr>
      <dsp:spPr>
        <a:xfrm>
          <a:off x="315953" y="208883"/>
          <a:ext cx="1159301" cy="1159301"/>
        </a:xfrm>
        <a:prstGeom prst="ellipse">
          <a:avLst/>
        </a:prstGeom>
        <a:blipFill>
          <a:blip xmlns:r="http://schemas.openxmlformats.org/officeDocument/2006/relationships" r:embed="rId1"/>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A59F893-5610-4FF2-AEA6-78093C427B00}">
      <dsp:nvSpPr>
        <dsp:cNvPr id="0" name=""/>
        <dsp:cNvSpPr/>
      </dsp:nvSpPr>
      <dsp:spPr>
        <a:xfrm>
          <a:off x="1844944" y="0"/>
          <a:ext cx="1791208" cy="3481387"/>
        </a:xfrm>
        <a:prstGeom prst="roundRect">
          <a:avLst>
            <a:gd name="adj" fmla="val 10000"/>
          </a:avLst>
        </a:prstGeom>
        <a:gradFill rotWithShape="0">
          <a:gsLst>
            <a:gs pos="0">
              <a:srgbClr val="4472C4">
                <a:hueOff val="-1838336"/>
                <a:satOff val="-2557"/>
                <a:lumOff val="-981"/>
                <a:alphaOff val="0"/>
                <a:shade val="47500"/>
                <a:satMod val="137000"/>
              </a:srgbClr>
            </a:gs>
            <a:gs pos="55000">
              <a:srgbClr val="4472C4">
                <a:hueOff val="-1838336"/>
                <a:satOff val="-2557"/>
                <a:lumOff val="-981"/>
                <a:alphaOff val="0"/>
                <a:shade val="69000"/>
                <a:satMod val="137000"/>
              </a:srgbClr>
            </a:gs>
            <a:gs pos="100000">
              <a:srgbClr val="4472C4">
                <a:hueOff val="-1838336"/>
                <a:satOff val="-2557"/>
                <a:lumOff val="-98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zh-CN" altLang="en-US" sz="2600" b="1" kern="1200" dirty="0">
              <a:solidFill>
                <a:sysClr val="window" lastClr="FFFFFF"/>
              </a:solidFill>
              <a:latin typeface="Arial"/>
              <a:ea typeface="宋体"/>
              <a:cs typeface="+mn-cs"/>
            </a:rPr>
            <a:t>故事科学</a:t>
          </a:r>
        </a:p>
      </dsp:txBody>
      <dsp:txXfrm>
        <a:off x="1885731" y="1433341"/>
        <a:ext cx="1709634" cy="1310980"/>
      </dsp:txXfrm>
    </dsp:sp>
    <dsp:sp modelId="{A4DAE783-FE56-4563-AC64-AE86422C5F53}">
      <dsp:nvSpPr>
        <dsp:cNvPr id="0" name=""/>
        <dsp:cNvSpPr/>
      </dsp:nvSpPr>
      <dsp:spPr>
        <a:xfrm>
          <a:off x="2160898" y="208883"/>
          <a:ext cx="1159301" cy="1159301"/>
        </a:xfrm>
        <a:prstGeom prst="ellipse">
          <a:avLst/>
        </a:prstGeom>
        <a:blipFill>
          <a:blip xmlns:r="http://schemas.openxmlformats.org/officeDocument/2006/relationships" r:embed="rId2"/>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3948280-F4D4-42BB-9093-C7B4EFEDE1AB}">
      <dsp:nvSpPr>
        <dsp:cNvPr id="0" name=""/>
        <dsp:cNvSpPr/>
      </dsp:nvSpPr>
      <dsp:spPr>
        <a:xfrm>
          <a:off x="3689889" y="0"/>
          <a:ext cx="1791208" cy="3481387"/>
        </a:xfrm>
        <a:prstGeom prst="roundRect">
          <a:avLst>
            <a:gd name="adj" fmla="val 10000"/>
          </a:avLst>
        </a:prstGeom>
        <a:gradFill rotWithShape="0">
          <a:gsLst>
            <a:gs pos="0">
              <a:srgbClr val="4472C4">
                <a:hueOff val="-3676672"/>
                <a:satOff val="-5114"/>
                <a:lumOff val="-1961"/>
                <a:alphaOff val="0"/>
                <a:shade val="47500"/>
                <a:satMod val="137000"/>
              </a:srgbClr>
            </a:gs>
            <a:gs pos="55000">
              <a:srgbClr val="4472C4">
                <a:hueOff val="-3676672"/>
                <a:satOff val="-5114"/>
                <a:lumOff val="-1961"/>
                <a:alphaOff val="0"/>
                <a:shade val="69000"/>
                <a:satMod val="137000"/>
              </a:srgbClr>
            </a:gs>
            <a:gs pos="100000">
              <a:srgbClr val="4472C4">
                <a:hueOff val="-3676672"/>
                <a:satOff val="-5114"/>
                <a:lumOff val="-1961"/>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zh-CN" altLang="en-US" sz="2600" b="1" kern="1200" dirty="0">
              <a:solidFill>
                <a:sysClr val="window" lastClr="FFFFFF"/>
              </a:solidFill>
              <a:latin typeface="Arial"/>
              <a:ea typeface="宋体"/>
              <a:cs typeface="+mn-cs"/>
            </a:rPr>
            <a:t>数据</a:t>
          </a:r>
          <a:endParaRPr lang="en-US" altLang="zh-CN" sz="2600" b="1" kern="1200" dirty="0">
            <a:solidFill>
              <a:sysClr val="window" lastClr="FFFFFF"/>
            </a:solidFill>
            <a:latin typeface="Arial"/>
            <a:ea typeface="宋体"/>
            <a:cs typeface="+mn-cs"/>
          </a:endParaRPr>
        </a:p>
        <a:p>
          <a:pPr marL="0" lvl="0" indent="0" algn="ctr" defTabSz="1155700" rtl="0">
            <a:lnSpc>
              <a:spcPct val="90000"/>
            </a:lnSpc>
            <a:spcBef>
              <a:spcPct val="0"/>
            </a:spcBef>
            <a:spcAft>
              <a:spcPct val="35000"/>
            </a:spcAft>
            <a:buNone/>
          </a:pPr>
          <a:r>
            <a:rPr lang="zh-CN" altLang="en-US" sz="2600" b="1" kern="1200" dirty="0">
              <a:solidFill>
                <a:sysClr val="window" lastClr="FFFFFF"/>
              </a:solidFill>
              <a:latin typeface="Arial"/>
              <a:ea typeface="宋体"/>
              <a:cs typeface="+mn-cs"/>
            </a:rPr>
            <a:t>可视化</a:t>
          </a:r>
        </a:p>
      </dsp:txBody>
      <dsp:txXfrm>
        <a:off x="3730676" y="1433341"/>
        <a:ext cx="1709634" cy="1310980"/>
      </dsp:txXfrm>
    </dsp:sp>
    <dsp:sp modelId="{74F2A69C-0462-4E84-8F17-0BF92A02E079}">
      <dsp:nvSpPr>
        <dsp:cNvPr id="0" name=""/>
        <dsp:cNvSpPr/>
      </dsp:nvSpPr>
      <dsp:spPr>
        <a:xfrm>
          <a:off x="4005843" y="208883"/>
          <a:ext cx="1159301" cy="115930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F0414BF-B623-49E0-8D2E-E64753E53627}">
      <dsp:nvSpPr>
        <dsp:cNvPr id="0" name=""/>
        <dsp:cNvSpPr/>
      </dsp:nvSpPr>
      <dsp:spPr>
        <a:xfrm>
          <a:off x="5534834" y="0"/>
          <a:ext cx="1791208" cy="3481387"/>
        </a:xfrm>
        <a:prstGeom prst="roundRect">
          <a:avLst>
            <a:gd name="adj" fmla="val 10000"/>
          </a:avLst>
        </a:prstGeom>
        <a:gradFill rotWithShape="0">
          <a:gsLst>
            <a:gs pos="0">
              <a:srgbClr val="4472C4">
                <a:hueOff val="-5515009"/>
                <a:satOff val="-7671"/>
                <a:lumOff val="-2942"/>
                <a:alphaOff val="0"/>
                <a:shade val="47500"/>
                <a:satMod val="137000"/>
              </a:srgbClr>
            </a:gs>
            <a:gs pos="55000">
              <a:srgbClr val="4472C4">
                <a:hueOff val="-5515009"/>
                <a:satOff val="-7671"/>
                <a:lumOff val="-2942"/>
                <a:alphaOff val="0"/>
                <a:shade val="69000"/>
                <a:satMod val="137000"/>
              </a:srgbClr>
            </a:gs>
            <a:gs pos="100000">
              <a:srgbClr val="4472C4">
                <a:hueOff val="-5515009"/>
                <a:satOff val="-7671"/>
                <a:lumOff val="-294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zh-CN" altLang="en-US" sz="2600" b="1" kern="1200" dirty="0">
              <a:solidFill>
                <a:sysClr val="window" lastClr="FFFFFF"/>
              </a:solidFill>
              <a:latin typeface="Arial"/>
              <a:ea typeface="宋体"/>
              <a:cs typeface="+mn-cs"/>
            </a:rPr>
            <a:t>可解释性机器学习</a:t>
          </a:r>
        </a:p>
      </dsp:txBody>
      <dsp:txXfrm>
        <a:off x="5575621" y="1433341"/>
        <a:ext cx="1709634" cy="1310980"/>
      </dsp:txXfrm>
    </dsp:sp>
    <dsp:sp modelId="{A257C0E1-4DE2-43C1-8B1C-2D7B2DCD3EEF}">
      <dsp:nvSpPr>
        <dsp:cNvPr id="0" name=""/>
        <dsp:cNvSpPr/>
      </dsp:nvSpPr>
      <dsp:spPr>
        <a:xfrm>
          <a:off x="5850787" y="208883"/>
          <a:ext cx="1159301" cy="115930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D5666A7-656D-4A55-8E4E-B51124BBA93D}">
      <dsp:nvSpPr>
        <dsp:cNvPr id="0" name=""/>
        <dsp:cNvSpPr/>
      </dsp:nvSpPr>
      <dsp:spPr>
        <a:xfrm>
          <a:off x="7379779" y="0"/>
          <a:ext cx="1791208" cy="3481387"/>
        </a:xfrm>
        <a:prstGeom prst="roundRect">
          <a:avLst>
            <a:gd name="adj" fmla="val 10000"/>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zh-CN" altLang="en-US" sz="2600" b="1" kern="1200" dirty="0">
              <a:solidFill>
                <a:sysClr val="window" lastClr="FFFFFF"/>
              </a:solidFill>
              <a:latin typeface="Arial"/>
              <a:ea typeface="宋体"/>
              <a:cs typeface="+mn-cs"/>
            </a:rPr>
            <a:t>自然语言处理</a:t>
          </a:r>
        </a:p>
      </dsp:txBody>
      <dsp:txXfrm>
        <a:off x="7420566" y="1433341"/>
        <a:ext cx="1709634" cy="1310980"/>
      </dsp:txXfrm>
    </dsp:sp>
    <dsp:sp modelId="{CF234CAD-5386-433B-BBA3-4F9996ED1E0E}">
      <dsp:nvSpPr>
        <dsp:cNvPr id="0" name=""/>
        <dsp:cNvSpPr/>
      </dsp:nvSpPr>
      <dsp:spPr>
        <a:xfrm>
          <a:off x="7695732" y="208883"/>
          <a:ext cx="1159301" cy="1159301"/>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83DDF26-F72B-4630-BEBC-5198B5124E96}">
      <dsp:nvSpPr>
        <dsp:cNvPr id="0" name=""/>
        <dsp:cNvSpPr/>
      </dsp:nvSpPr>
      <dsp:spPr>
        <a:xfrm>
          <a:off x="366839" y="2785109"/>
          <a:ext cx="8437308" cy="522208"/>
        </a:xfrm>
        <a:prstGeom prst="leftRightArrow">
          <a:avLst/>
        </a:prstGeom>
        <a:gradFill rotWithShape="0">
          <a:gsLst>
            <a:gs pos="0">
              <a:srgbClr val="4472C4">
                <a:tint val="40000"/>
                <a:hueOff val="0"/>
                <a:satOff val="0"/>
                <a:lumOff val="0"/>
                <a:alphaOff val="0"/>
                <a:shade val="47500"/>
                <a:satMod val="137000"/>
              </a:srgbClr>
            </a:gs>
            <a:gs pos="55000">
              <a:srgbClr val="4472C4">
                <a:tint val="40000"/>
                <a:hueOff val="0"/>
                <a:satOff val="0"/>
                <a:lumOff val="0"/>
                <a:alphaOff val="0"/>
                <a:shade val="69000"/>
                <a:satMod val="137000"/>
              </a:srgbClr>
            </a:gs>
            <a:gs pos="100000">
              <a:srgbClr val="4472C4">
                <a:tint val="40000"/>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1">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219C2-ED46-413B-B705-786A55E338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9043D88-7C05-45EF-8622-E63EF2FE8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831A37-73CD-42C4-A08B-89ACBD906B0A}"/>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090D74A8-CC76-4CCB-947F-61F616EF99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E1C6E9-F9EF-430B-BC91-1B96414E87FA}"/>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364563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91F8C-FB77-417A-87E6-BD92B66ABF1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C1107A8-659B-4CB2-858D-216EB0D68F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76522E-C4CE-47C1-9B45-66FDB9FB9228}"/>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1B2253D7-B5D7-4E40-B81E-A47AC3E79F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2D3901-2A64-4B4B-B702-9444157E739A}"/>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3321440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8B4353-9FC9-48D2-80E7-F0AC88437F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DBF36A8-490C-41B8-8B0C-9EB510C0979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09D161-22B2-469F-942C-742F4C086B71}"/>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CEEFDF8C-6AF1-42E9-9547-944BDCAA40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73FC72-2242-4881-A15A-FE751D447F2E}"/>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1486714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C160B-E047-4CB9-87D6-4840A70D93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6797C3-0F90-4266-9FF2-6656A884B19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B99016-5525-416E-BF26-FEC7310A574F}"/>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7404ABEE-83EA-4463-A38B-46DEBF1F2B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29CEB6-0AB2-4CF3-A770-652F6F920C6C}"/>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57800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54C06-7D64-4251-A555-429B97E1291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2A03F95-F825-4FE5-9016-7B983CD34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3CE7B57-10FA-40B6-AA84-D7AAF1B53654}"/>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26236D68-B883-4F33-9BF6-DBEEFB9D21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8E8B6E-8E9D-49E2-87C1-78070EADB62E}"/>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32591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94923-FED1-4165-9D15-F231B68A0A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C03B2A-E67B-4A54-B080-8837743CC87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D981C58-97D7-49CE-AFC3-77213F59DA1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2EA0051-1FE5-4E39-9228-E08035006652}"/>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49D5773E-0728-4048-BCA1-6BF6BA48526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3B41D0-B97D-4456-B1AD-4B1D44741B39}"/>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2686321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EE6C3F-65A1-44DE-9176-7C91288F88B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8B5E91-110A-4095-9E14-C7FE8D0196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390FFE7-3A5E-4D23-B838-D270F1DF56C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84355D-C9AD-4F3F-820A-6ACAEF38B7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B26AAE6-2A3B-4BDC-AD10-AFFE45EC402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EED733F-D5C8-439D-AC01-AE8B330C36ED}"/>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8" name="页脚占位符 7">
            <a:extLst>
              <a:ext uri="{FF2B5EF4-FFF2-40B4-BE49-F238E27FC236}">
                <a16:creationId xmlns:a16="http://schemas.microsoft.com/office/drawing/2014/main" id="{6C70D65E-B009-4323-BBA2-5C5B4BE2FDB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3E06D6-C668-4637-AFD7-E69E5C08EE11}"/>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14355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1F2B8-2B6B-45D8-B531-BFA11D8163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A01D27-5A47-49CB-B01A-2FFCD00A57D2}"/>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4" name="页脚占位符 3">
            <a:extLst>
              <a:ext uri="{FF2B5EF4-FFF2-40B4-BE49-F238E27FC236}">
                <a16:creationId xmlns:a16="http://schemas.microsoft.com/office/drawing/2014/main" id="{21931C24-D69D-4F22-A8E8-370518BC712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0B288B2-0E2A-466E-BD2D-F5C06CA8A90B}"/>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44843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36B2A0-CE2B-4D6B-A2B2-896E0A8EAB27}"/>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3" name="页脚占位符 2">
            <a:extLst>
              <a:ext uri="{FF2B5EF4-FFF2-40B4-BE49-F238E27FC236}">
                <a16:creationId xmlns:a16="http://schemas.microsoft.com/office/drawing/2014/main" id="{01BBA655-C7EC-453A-ABED-02C9C3EDD34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81F8D8-E0BB-4E20-90E7-9F3E71165125}"/>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453908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E8305-5A24-49A7-BA5C-8A8ADC4C0B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1F1382D-4DAA-4029-B92B-065A4B3D88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A5188C5-EDAD-41A2-8B12-14802504C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A48B6B-AABF-44BD-8058-53E6F88526FD}"/>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A2EC4930-993F-4B4F-B620-909C26AB82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18DDDC-B430-402F-844F-35BAD85EDEEA}"/>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2518175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EA571-6CA1-49C3-AB51-3F8D1687ED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DDBC33-0C53-4F8B-84FB-F9E9D23BEF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33F313E-4F39-4DF0-A1E4-94E4BBB73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58F262-29F9-49EE-8FFA-6EE6541C4F23}"/>
              </a:ext>
            </a:extLst>
          </p:cNvPr>
          <p:cNvSpPr>
            <a:spLocks noGrp="1"/>
          </p:cNvSpPr>
          <p:nvPr>
            <p:ph type="dt" sz="half" idx="10"/>
          </p:nvPr>
        </p:nvSpPr>
        <p:spPr/>
        <p:txBody>
          <a:bodyPr/>
          <a:lstStyle/>
          <a:p>
            <a:fld id="{1A6CAF1F-6E1C-4EFC-AAE0-252BD8A0AE03}"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1A7D532E-C3E9-4042-8691-0D23F3C418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85A1B3-6730-4BFC-B0B5-1335366CF67D}"/>
              </a:ext>
            </a:extLst>
          </p:cNvPr>
          <p:cNvSpPr>
            <a:spLocks noGrp="1"/>
          </p:cNvSpPr>
          <p:nvPr>
            <p:ph type="sldNum" sz="quarter" idx="12"/>
          </p:nvPr>
        </p:nvSpPr>
        <p:spPr/>
        <p:txBody>
          <a:body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315671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02B236-2BE1-4022-BF7E-855FCBC8D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9D78472-B313-48CA-AF58-3FB06ABDE1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00861D-525F-41F9-9C62-54A262EA69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CAF1F-6E1C-4EFC-AAE0-252BD8A0AE03}"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359D37A1-7D40-4A5E-AB70-7C3A65C570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CCBE96-0000-40C1-AFBD-41BF8A386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D588B-D66B-432C-B9B5-25795DA25F4A}" type="slidenum">
              <a:rPr lang="zh-CN" altLang="en-US" smtClean="0"/>
              <a:t>‹#›</a:t>
            </a:fld>
            <a:endParaRPr lang="zh-CN" altLang="en-US"/>
          </a:p>
        </p:txBody>
      </p:sp>
    </p:spTree>
    <p:extLst>
      <p:ext uri="{BB962C8B-B14F-4D97-AF65-F5344CB8AC3E}">
        <p14:creationId xmlns:p14="http://schemas.microsoft.com/office/powerpoint/2010/main" val="2393790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3.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jpe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gif"/><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jpe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5.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png"/><Relationship Id="rId7" Type="http://schemas.openxmlformats.org/officeDocument/2006/relationships/image" Target="../media/image5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2.png"/><Relationship Id="rId4" Type="http://schemas.openxmlformats.org/officeDocument/2006/relationships/image" Target="../media/image5.pn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3.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3.png"/><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2.jpe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upload.wikimedia.org/wikipedia/commons/e/ec/Anscombe's_quartet_3.svg"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4.png"/><Relationship Id="rId7" Type="http://schemas.openxmlformats.org/officeDocument/2006/relationships/diagramData" Target="../diagrams/data2.xml"/><Relationship Id="rId12"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3.jpeg"/><Relationship Id="rId11" Type="http://schemas.microsoft.com/office/2007/relationships/diagramDrawing" Target="../diagrams/drawing2.xml"/><Relationship Id="rId5" Type="http://schemas.openxmlformats.org/officeDocument/2006/relationships/image" Target="../media/image82.jpeg"/><Relationship Id="rId10" Type="http://schemas.openxmlformats.org/officeDocument/2006/relationships/diagramColors" Target="../diagrams/colors2.xml"/><Relationship Id="rId4" Type="http://schemas.openxmlformats.org/officeDocument/2006/relationships/image" Target="../media/image5.png"/><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3.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4339" name="副标题 2"/>
          <p:cNvSpPr>
            <a:spLocks noGrp="1"/>
          </p:cNvSpPr>
          <p:nvPr>
            <p:ph type="subTitle" idx="1"/>
          </p:nvPr>
        </p:nvSpPr>
        <p:spPr>
          <a:xfrm>
            <a:off x="4389588" y="4538345"/>
            <a:ext cx="5040560" cy="1752600"/>
          </a:xfrm>
        </p:spPr>
        <p:txBody>
          <a:bodyPr>
            <a:noAutofit/>
          </a:bodyPr>
          <a:lstStyle/>
          <a:p>
            <a:pPr algn="ctr">
              <a:lnSpc>
                <a:spcPct val="100000"/>
              </a:lnSpc>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朝乐门 </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endParaRPr>
          </a:p>
          <a:p>
            <a:pPr marL="457200" lvl="1" indent="0" algn="ctr">
              <a:lnSpc>
                <a:spcPct val="100000"/>
              </a:lnSpc>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中国人民大学</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endParaRPr>
          </a:p>
          <a:p>
            <a:pPr marL="457200" lvl="1" indent="0" algn="ctr">
              <a:lnSpc>
                <a:spcPct val="100000"/>
              </a:lnSpc>
              <a:buNone/>
            </a:pP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chaolemen@ruc.edu.cn</a:t>
            </a:r>
          </a:p>
        </p:txBody>
      </p:sp>
      <p:sp>
        <p:nvSpPr>
          <p:cNvPr id="6" name="标题 1"/>
          <p:cNvSpPr>
            <a:spLocks noGrp="1"/>
          </p:cNvSpPr>
          <p:nvPr/>
        </p:nvSpPr>
        <p:spPr>
          <a:xfrm>
            <a:off x="-318977" y="2319655"/>
            <a:ext cx="10301177" cy="952810"/>
          </a:xfrm>
          <a:prstGeom prst="rect">
            <a:avLst/>
          </a:prstGeom>
        </p:spPr>
        <p:txBody>
          <a:bodyPr vert="horz" lIns="90000" tIns="46800" rIns="90000" bIns="46800" rtlCol="0" anchor="b" anchorCtr="0">
            <a:noAutofit/>
            <a:scene3d>
              <a:camera prst="orthographicFront"/>
              <a:lightRig rig="threePt" dir="t"/>
            </a:scene3d>
          </a:bodyPr>
          <a:lstStyle>
            <a:lvl1pPr algn="ctr" defTabSz="914400" rtl="0" eaLnBrk="1" fontAlgn="auto" latinLnBrk="0" hangingPunct="1">
              <a:lnSpc>
                <a:spcPct val="100000"/>
              </a:lnSpc>
              <a:spcBef>
                <a:spcPct val="0"/>
              </a:spcBef>
              <a:buNone/>
              <a:defRPr sz="6000" b="0" u="none" strike="noStrike" kern="1200" cap="none" spc="300" normalizeH="0" baseline="0">
                <a:solidFill>
                  <a:schemeClr val="tx1">
                    <a:lumMod val="85000"/>
                    <a:lumOff val="15000"/>
                  </a:schemeClr>
                </a:solidFill>
                <a:uFillTx/>
                <a:latin typeface="+mj-lt"/>
                <a:ea typeface="+mj-ea"/>
                <a:cs typeface="+mj-cs"/>
              </a:defRPr>
            </a:lvl1pPr>
          </a:lstStyle>
          <a:p>
            <a:pPr algn="l" eaLnBrk="0" fontAlgn="base" hangingPunct="0">
              <a:buClrTx/>
              <a:buSzTx/>
              <a:buFontTx/>
            </a:pPr>
            <a:r>
              <a:rPr lang="en-US" altLang="zh-CN" sz="5400" b="1" dirty="0">
                <a:ln/>
                <a:solidFill>
                  <a:srgbClr val="44546A"/>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  </a:t>
            </a:r>
            <a:r>
              <a:rPr lang="zh-CN" altLang="en-US" sz="54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rPr>
              <a:t>第</a:t>
            </a:r>
            <a:r>
              <a:rPr lang="en-US" altLang="zh-CN" sz="54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rPr>
              <a:t>4</a:t>
            </a:r>
            <a:r>
              <a:rPr lang="zh-CN" altLang="en-US" sz="54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rPr>
              <a:t>章 数据故事化的理论基础</a:t>
            </a:r>
          </a:p>
        </p:txBody>
      </p:sp>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a:t>
            </a:fld>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8" name="文本框 17">
            <a:extLst>
              <a:ext uri="{FF2B5EF4-FFF2-40B4-BE49-F238E27FC236}">
                <a16:creationId xmlns:a16="http://schemas.microsoft.com/office/drawing/2014/main" id="{E4F86706-83B6-4EA8-BF86-7A29A29C2406}"/>
              </a:ext>
            </a:extLst>
          </p:cNvPr>
          <p:cNvSpPr txBox="1"/>
          <p:nvPr/>
        </p:nvSpPr>
        <p:spPr>
          <a:xfrm>
            <a:off x="466919" y="1373402"/>
            <a:ext cx="611181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4</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）数据科学的研究范式</a:t>
            </a:r>
            <a:endParaRPr kumimoji="0" lang="zh-CN" altLang="zh-CN" sz="1800" b="1" i="0" u="none" strike="noStrike" kern="100" cap="none" spc="0" normalizeH="0" baseline="0" noProof="0" dirty="0">
              <a:ln>
                <a:noFill/>
              </a:ln>
              <a:solidFill>
                <a:srgbClr val="44546A"/>
              </a:solidFill>
              <a:effectLst/>
              <a:uLnTx/>
              <a:uFillTx/>
            </a:endParaRPr>
          </a:p>
        </p:txBody>
      </p:sp>
      <p:pic>
        <p:nvPicPr>
          <p:cNvPr id="19" name="图片 18">
            <a:extLst>
              <a:ext uri="{FF2B5EF4-FFF2-40B4-BE49-F238E27FC236}">
                <a16:creationId xmlns:a16="http://schemas.microsoft.com/office/drawing/2014/main" id="{1F43FD53-A67E-42EF-B3C5-E23825EA51D0}"/>
              </a:ext>
            </a:extLst>
          </p:cNvPr>
          <p:cNvPicPr>
            <a:picLocks noChangeAspect="1"/>
          </p:cNvPicPr>
          <p:nvPr/>
        </p:nvPicPr>
        <p:blipFill>
          <a:blip r:embed="rId5"/>
          <a:stretch>
            <a:fillRect/>
          </a:stretch>
        </p:blipFill>
        <p:spPr>
          <a:xfrm>
            <a:off x="146342" y="2205137"/>
            <a:ext cx="5678924" cy="3345241"/>
          </a:xfrm>
          <a:prstGeom prst="rect">
            <a:avLst/>
          </a:prstGeom>
        </p:spPr>
      </p:pic>
      <p:sp>
        <p:nvSpPr>
          <p:cNvPr id="20" name="文本框 19">
            <a:extLst>
              <a:ext uri="{FF2B5EF4-FFF2-40B4-BE49-F238E27FC236}">
                <a16:creationId xmlns:a16="http://schemas.microsoft.com/office/drawing/2014/main" id="{787B9102-3748-470B-B782-B66AE54B2910}"/>
              </a:ext>
            </a:extLst>
          </p:cNvPr>
          <p:cNvSpPr txBox="1"/>
          <p:nvPr/>
        </p:nvSpPr>
        <p:spPr>
          <a:xfrm>
            <a:off x="933049" y="5899071"/>
            <a:ext cx="4317378" cy="355354"/>
          </a:xfrm>
          <a:prstGeom prst="rect">
            <a:avLst/>
          </a:prstGeom>
          <a:noFill/>
        </p:spPr>
        <p:txBody>
          <a:bodyPr wrap="square">
            <a:spAutoFit/>
          </a:bodyPr>
          <a:lstStyle/>
          <a:p>
            <a:pPr indent="266700" algn="ctr" fontAlgn="base">
              <a:lnSpc>
                <a:spcPct val="115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4-6</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数据范式与知识范式的区别</a:t>
            </a:r>
            <a:endParaRPr lang="zh-CN" altLang="zh-CN" sz="1600" kern="100"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66820553-845D-401E-A663-45350AEF422F}"/>
              </a:ext>
            </a:extLst>
          </p:cNvPr>
          <p:cNvPicPr>
            <a:picLocks noChangeAspect="1"/>
          </p:cNvPicPr>
          <p:nvPr/>
        </p:nvPicPr>
        <p:blipFill>
          <a:blip r:embed="rId6"/>
          <a:stretch>
            <a:fillRect/>
          </a:stretch>
        </p:blipFill>
        <p:spPr>
          <a:xfrm>
            <a:off x="6256932" y="2797638"/>
            <a:ext cx="5660083" cy="2952328"/>
          </a:xfrm>
          <a:prstGeom prst="rect">
            <a:avLst/>
          </a:prstGeom>
        </p:spPr>
      </p:pic>
      <p:sp>
        <p:nvSpPr>
          <p:cNvPr id="23" name="文本框 22">
            <a:extLst>
              <a:ext uri="{FF2B5EF4-FFF2-40B4-BE49-F238E27FC236}">
                <a16:creationId xmlns:a16="http://schemas.microsoft.com/office/drawing/2014/main" id="{134D47CD-FC58-4AF5-9609-CB5E96ADF69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cxnSp>
        <p:nvCxnSpPr>
          <p:cNvPr id="16" name="直接连接符 15">
            <a:extLst>
              <a:ext uri="{FF2B5EF4-FFF2-40B4-BE49-F238E27FC236}">
                <a16:creationId xmlns:a16="http://schemas.microsoft.com/office/drawing/2014/main" id="{D1742375-6E70-43A0-ACCC-06593716EC91}"/>
              </a:ext>
            </a:extLst>
          </p:cNvPr>
          <p:cNvCxnSpPr>
            <a:cxnSpLocks/>
          </p:cNvCxnSpPr>
          <p:nvPr/>
        </p:nvCxnSpPr>
        <p:spPr>
          <a:xfrm>
            <a:off x="730857" y="1891069"/>
            <a:ext cx="26219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EF22B22-3B96-4FFA-80EF-EC1CF15AA6D3}"/>
              </a:ext>
            </a:extLst>
          </p:cNvPr>
          <p:cNvSpPr txBox="1"/>
          <p:nvPr/>
        </p:nvSpPr>
        <p:spPr>
          <a:xfrm>
            <a:off x="7173433" y="5853791"/>
            <a:ext cx="3368438" cy="346120"/>
          </a:xfrm>
          <a:prstGeom prst="rect">
            <a:avLst/>
          </a:prstGeom>
          <a:noFill/>
        </p:spPr>
        <p:txBody>
          <a:bodyPr wrap="square">
            <a:spAutoFit/>
          </a:bodyPr>
          <a:lstStyle/>
          <a:p>
            <a:pPr indent="266700" algn="ctr">
              <a:lnSpc>
                <a:spcPct val="11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4-7</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数据科学的“三世界原则”</a:t>
            </a:r>
            <a:endParaRPr lang="zh-CN" alt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5AF9D9E1-C505-4F2E-85D6-A0FA047054A1}"/>
              </a:ext>
            </a:extLst>
          </p:cNvPr>
          <p:cNvSpPr txBox="1"/>
          <p:nvPr/>
        </p:nvSpPr>
        <p:spPr>
          <a:xfrm>
            <a:off x="3359317" y="729697"/>
            <a:ext cx="5607474" cy="599908"/>
          </a:xfrm>
          <a:prstGeom prst="rect">
            <a:avLst/>
          </a:prstGeom>
          <a:noFill/>
        </p:spPr>
        <p:txBody>
          <a:bodyPr wrap="square">
            <a:spAutoFit/>
          </a:bodyPr>
          <a:lstStyle/>
          <a:p>
            <a:pPr fontAlgn="base">
              <a:lnSpc>
                <a:spcPct val="110000"/>
              </a:lnSpc>
              <a:spcBef>
                <a:spcPct val="0"/>
              </a:spcBef>
              <a:spcAft>
                <a:spcPct val="0"/>
              </a:spcAft>
            </a:pPr>
            <a:r>
              <a:rPr lang="en-US" altLang="zh-CN" sz="3200" b="1" dirty="0">
                <a:solidFill>
                  <a:srgbClr val="44546A"/>
                </a:solidFill>
                <a:latin typeface="等线" panose="02010600030101010101" pitchFamily="2" charset="-122"/>
                <a:ea typeface="等线" panose="02010600030101010101" pitchFamily="2" charset="-122"/>
                <a:cs typeface="Times New Roman" panose="02020603050405020304" pitchFamily="18" charset="0"/>
              </a:rPr>
              <a:t>4.1.2</a:t>
            </a:r>
            <a:r>
              <a:rPr lang="en-US"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数据科学的理论与方法</a:t>
            </a:r>
          </a:p>
        </p:txBody>
      </p:sp>
    </p:spTree>
    <p:extLst>
      <p:ext uri="{BB962C8B-B14F-4D97-AF65-F5344CB8AC3E}">
        <p14:creationId xmlns:p14="http://schemas.microsoft.com/office/powerpoint/2010/main" val="250269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E5CD1C67-58E8-40BF-B001-F9315C5C10F8}"/>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24" name="图片 23">
            <a:extLst>
              <a:ext uri="{FF2B5EF4-FFF2-40B4-BE49-F238E27FC236}">
                <a16:creationId xmlns:a16="http://schemas.microsoft.com/office/drawing/2014/main" id="{ECC99AA5-E80E-4575-9799-CF4E6E046148}"/>
              </a:ext>
            </a:extLst>
          </p:cNvPr>
          <p:cNvPicPr>
            <a:picLocks noChangeAspect="1"/>
          </p:cNvPicPr>
          <p:nvPr/>
        </p:nvPicPr>
        <p:blipFill>
          <a:blip r:embed="rId5"/>
          <a:stretch>
            <a:fillRect/>
          </a:stretch>
        </p:blipFill>
        <p:spPr>
          <a:xfrm>
            <a:off x="1847528" y="1052736"/>
            <a:ext cx="7649839" cy="4233873"/>
          </a:xfrm>
          <a:prstGeom prst="rect">
            <a:avLst/>
          </a:prstGeom>
        </p:spPr>
      </p:pic>
      <p:sp>
        <p:nvSpPr>
          <p:cNvPr id="25" name="文本框 24">
            <a:extLst>
              <a:ext uri="{FF2B5EF4-FFF2-40B4-BE49-F238E27FC236}">
                <a16:creationId xmlns:a16="http://schemas.microsoft.com/office/drawing/2014/main" id="{9C8F9B35-FE1C-493A-8F01-4646F428DF3E}"/>
              </a:ext>
            </a:extLst>
          </p:cNvPr>
          <p:cNvSpPr txBox="1"/>
          <p:nvPr/>
        </p:nvSpPr>
        <p:spPr>
          <a:xfrm>
            <a:off x="2611350" y="5611140"/>
            <a:ext cx="6122194" cy="355354"/>
          </a:xfrm>
          <a:prstGeom prst="rect">
            <a:avLst/>
          </a:prstGeom>
          <a:noFill/>
        </p:spPr>
        <p:txBody>
          <a:bodyPr wrap="square">
            <a:spAutoFit/>
          </a:bodyPr>
          <a:lstStyle/>
          <a:p>
            <a:pPr indent="111760" algn="ctr" fontAlgn="base">
              <a:lnSpc>
                <a:spcPct val="115000"/>
              </a:lnSpc>
              <a:spcBef>
                <a:spcPct val="0"/>
              </a:spcBef>
              <a:spcAft>
                <a:spcPct val="0"/>
              </a:spcAft>
              <a:tabLst>
                <a:tab pos="457200" algn="l"/>
              </a:tabLs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4-8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科学研究范式的演变过程</a:t>
            </a:r>
            <a:endParaRPr lang="zh-CN" altLang="zh-CN" sz="20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050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7594775" y="6504091"/>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3" name="文本框 22">
            <a:extLst>
              <a:ext uri="{FF2B5EF4-FFF2-40B4-BE49-F238E27FC236}">
                <a16:creationId xmlns:a16="http://schemas.microsoft.com/office/drawing/2014/main" id="{5F3960EE-1918-40E9-B66C-6CCDB91FCF6C}"/>
              </a:ext>
            </a:extLst>
          </p:cNvPr>
          <p:cNvSpPr txBox="1"/>
          <p:nvPr/>
        </p:nvSpPr>
        <p:spPr>
          <a:xfrm>
            <a:off x="623392" y="1366701"/>
            <a:ext cx="6111814" cy="465640"/>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5</a:t>
            </a:r>
            <a:r>
              <a:rPr lang="zh-CN" altLang="zh-CN" b="1" kern="100" dirty="0">
                <a:solidFill>
                  <a:schemeClr val="tx2"/>
                </a:solidFill>
                <a:latin typeface="等线" panose="02010600030101010101" pitchFamily="2" charset="-122"/>
                <a:ea typeface="仿宋" panose="02010609060101010101" pitchFamily="49" charset="-122"/>
              </a:rPr>
              <a:t>）数据科学的知识体系</a:t>
            </a:r>
          </a:p>
        </p:txBody>
      </p:sp>
      <p:pic>
        <p:nvPicPr>
          <p:cNvPr id="24" name="图片 23">
            <a:extLst>
              <a:ext uri="{FF2B5EF4-FFF2-40B4-BE49-F238E27FC236}">
                <a16:creationId xmlns:a16="http://schemas.microsoft.com/office/drawing/2014/main" id="{B12A931D-2C2C-4723-AB9F-A97D9D1346C5}"/>
              </a:ext>
            </a:extLst>
          </p:cNvPr>
          <p:cNvPicPr>
            <a:picLocks noChangeAspect="1"/>
          </p:cNvPicPr>
          <p:nvPr/>
        </p:nvPicPr>
        <p:blipFill>
          <a:blip r:embed="rId5"/>
          <a:stretch>
            <a:fillRect/>
          </a:stretch>
        </p:blipFill>
        <p:spPr>
          <a:xfrm>
            <a:off x="3541272" y="1599521"/>
            <a:ext cx="4858449" cy="4786884"/>
          </a:xfrm>
          <a:prstGeom prst="rect">
            <a:avLst/>
          </a:prstGeom>
        </p:spPr>
      </p:pic>
      <p:sp>
        <p:nvSpPr>
          <p:cNvPr id="25" name="文本框 24">
            <a:extLst>
              <a:ext uri="{FF2B5EF4-FFF2-40B4-BE49-F238E27FC236}">
                <a16:creationId xmlns:a16="http://schemas.microsoft.com/office/drawing/2014/main" id="{85E0CB65-D174-4409-97FE-53CA043BBF5E}"/>
              </a:ext>
            </a:extLst>
          </p:cNvPr>
          <p:cNvSpPr txBox="1"/>
          <p:nvPr/>
        </p:nvSpPr>
        <p:spPr>
          <a:xfrm>
            <a:off x="7170924" y="5554974"/>
            <a:ext cx="3914588" cy="838691"/>
          </a:xfrm>
          <a:prstGeom prst="rect">
            <a:avLst/>
          </a:prstGeom>
          <a:noFill/>
        </p:spPr>
        <p:txBody>
          <a:bodyPr wrap="square">
            <a:spAutoFit/>
          </a:bodyPr>
          <a:lstStyle/>
          <a:p>
            <a:pPr indent="266700" algn="ctr">
              <a:lnSpc>
                <a:spcPts val="31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4-9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数据科学的知识体系</a:t>
            </a:r>
            <a:endParaRPr lang="zh-CN" alt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66700" algn="ctr">
              <a:lnSpc>
                <a:spcPts val="3100"/>
              </a:lnSpc>
            </a:pPr>
            <a:r>
              <a:rPr lang="zh-CN" altLang="zh-CN" sz="1600" i="1" kern="100" dirty="0">
                <a:solidFill>
                  <a:schemeClr val="accent1">
                    <a:lumMod val="50000"/>
                  </a:schemeClr>
                </a:solidFill>
                <a:effectLst/>
                <a:latin typeface="Times New Roman" panose="02020603050405020304" pitchFamily="18" charset="0"/>
                <a:ea typeface="宋体" panose="02010600030101010101" pitchFamily="2" charset="-122"/>
                <a:cs typeface="Times New Roman" panose="02020603050405020304" pitchFamily="18" charset="0"/>
              </a:rPr>
              <a:t>（图片来源：《数据科学理论与实践》）</a:t>
            </a:r>
            <a:endParaRPr lang="zh-CN" altLang="zh-CN" sz="1600" i="1" kern="100" dirty="0">
              <a:solidFill>
                <a:schemeClr val="accent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5" name="直接连接符 14">
            <a:extLst>
              <a:ext uri="{FF2B5EF4-FFF2-40B4-BE49-F238E27FC236}">
                <a16:creationId xmlns:a16="http://schemas.microsoft.com/office/drawing/2014/main" id="{8BEAFF9F-0A2E-4CE3-B268-6C72ECDA1318}"/>
              </a:ext>
            </a:extLst>
          </p:cNvPr>
          <p:cNvCxnSpPr>
            <a:cxnSpLocks/>
          </p:cNvCxnSpPr>
          <p:nvPr/>
        </p:nvCxnSpPr>
        <p:spPr>
          <a:xfrm>
            <a:off x="823006" y="1853606"/>
            <a:ext cx="26219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0C588D7-2710-44CB-BB55-9FA844B27915}"/>
              </a:ext>
            </a:extLst>
          </p:cNvPr>
          <p:cNvSpPr txBox="1"/>
          <p:nvPr/>
        </p:nvSpPr>
        <p:spPr>
          <a:xfrm>
            <a:off x="3359317" y="729697"/>
            <a:ext cx="5607474" cy="599908"/>
          </a:xfrm>
          <a:prstGeom prst="rect">
            <a:avLst/>
          </a:prstGeom>
          <a:noFill/>
        </p:spPr>
        <p:txBody>
          <a:bodyPr wrap="square">
            <a:spAutoFit/>
          </a:bodyPr>
          <a:lstStyle/>
          <a:p>
            <a:pPr fontAlgn="base">
              <a:lnSpc>
                <a:spcPct val="110000"/>
              </a:lnSpc>
              <a:spcBef>
                <a:spcPct val="0"/>
              </a:spcBef>
              <a:spcAft>
                <a:spcPct val="0"/>
              </a:spcAft>
            </a:pPr>
            <a:r>
              <a:rPr lang="en-US" altLang="zh-CN" sz="3200" b="1" dirty="0">
                <a:solidFill>
                  <a:srgbClr val="44546A"/>
                </a:solidFill>
                <a:latin typeface="等线" panose="02010600030101010101" pitchFamily="2" charset="-122"/>
                <a:ea typeface="等线" panose="02010600030101010101" pitchFamily="2" charset="-122"/>
                <a:cs typeface="Times New Roman" panose="02020603050405020304" pitchFamily="18" charset="0"/>
              </a:rPr>
              <a:t>4.1.2</a:t>
            </a:r>
            <a:r>
              <a:rPr lang="en-US"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数据科学的理论与方法</a:t>
            </a:r>
          </a:p>
        </p:txBody>
      </p:sp>
    </p:spTree>
    <p:extLst>
      <p:ext uri="{BB962C8B-B14F-4D97-AF65-F5344CB8AC3E}">
        <p14:creationId xmlns:p14="http://schemas.microsoft.com/office/powerpoint/2010/main" val="244968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3" name="文本框 12">
            <a:extLst>
              <a:ext uri="{FF2B5EF4-FFF2-40B4-BE49-F238E27FC236}">
                <a16:creationId xmlns:a16="http://schemas.microsoft.com/office/drawing/2014/main" id="{FAF9DFF7-875C-4D45-940F-E3C61A1926AF}"/>
              </a:ext>
            </a:extLst>
          </p:cNvPr>
          <p:cNvSpPr txBox="1"/>
          <p:nvPr/>
        </p:nvSpPr>
        <p:spPr>
          <a:xfrm>
            <a:off x="3522826" y="728231"/>
            <a:ext cx="5468212" cy="608180"/>
          </a:xfrm>
          <a:prstGeom prst="rect">
            <a:avLst/>
          </a:prstGeom>
          <a:noFill/>
        </p:spPr>
        <p:txBody>
          <a:bodyPr wrap="square">
            <a:spAutoFit/>
          </a:bodyPr>
          <a:lstStyle/>
          <a:p>
            <a:pPr fontAlgn="base">
              <a:lnSpc>
                <a:spcPct val="110000"/>
              </a:lnSpc>
              <a:spcBef>
                <a:spcPct val="0"/>
              </a:spcBef>
              <a:spcAft>
                <a:spcPct val="0"/>
              </a:spcAft>
            </a:pPr>
            <a:r>
              <a:rPr lang="en-US" altLang="zh-CN" sz="3200" b="1" kern="100" dirty="0">
                <a:solidFill>
                  <a:srgbClr val="4472C4">
                    <a:lumMod val="50000"/>
                  </a:srgbClr>
                </a:solidFill>
                <a:latin typeface="+mn-ea"/>
                <a:cs typeface="Times New Roman" panose="02020603050405020304" pitchFamily="18" charset="0"/>
              </a:rPr>
              <a:t>4.1.2 </a:t>
            </a:r>
            <a:r>
              <a:rPr lang="zh-CN" altLang="en-US" sz="3200" b="1" kern="100" dirty="0">
                <a:solidFill>
                  <a:srgbClr val="4472C4">
                    <a:lumMod val="50000"/>
                  </a:srgbClr>
                </a:solidFill>
                <a:latin typeface="+mn-ea"/>
                <a:cs typeface="Times New Roman" panose="02020603050405020304" pitchFamily="18" charset="0"/>
              </a:rPr>
              <a:t>数据科学的理论与方法</a:t>
            </a:r>
          </a:p>
        </p:txBody>
      </p:sp>
      <p:sp>
        <p:nvSpPr>
          <p:cNvPr id="20" name="文本框 19">
            <a:extLst>
              <a:ext uri="{FF2B5EF4-FFF2-40B4-BE49-F238E27FC236}">
                <a16:creationId xmlns:a16="http://schemas.microsoft.com/office/drawing/2014/main" id="{518D408D-23C2-43B8-A05B-CCD7EA518707}"/>
              </a:ext>
            </a:extLst>
          </p:cNvPr>
          <p:cNvSpPr txBox="1"/>
          <p:nvPr/>
        </p:nvSpPr>
        <p:spPr>
          <a:xfrm>
            <a:off x="487589" y="1450977"/>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6</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）数据科学的基本流程</a:t>
            </a:r>
            <a:endParaRPr kumimoji="0" lang="zh-CN" altLang="zh-CN" sz="1800" b="1" i="0" u="none" strike="noStrike" kern="100" cap="none" spc="0" normalizeH="0" baseline="0" noProof="0" dirty="0">
              <a:ln>
                <a:noFill/>
              </a:ln>
              <a:solidFill>
                <a:srgbClr val="44546A"/>
              </a:solidFill>
              <a:effectLst/>
              <a:uLnTx/>
              <a:uFillTx/>
            </a:endParaRPr>
          </a:p>
        </p:txBody>
      </p:sp>
      <p:pic>
        <p:nvPicPr>
          <p:cNvPr id="21" name="图片 20">
            <a:extLst>
              <a:ext uri="{FF2B5EF4-FFF2-40B4-BE49-F238E27FC236}">
                <a16:creationId xmlns:a16="http://schemas.microsoft.com/office/drawing/2014/main" id="{1A52CC3D-80BC-4D58-8565-2FE9BDBF5CD4}"/>
              </a:ext>
            </a:extLst>
          </p:cNvPr>
          <p:cNvPicPr>
            <a:picLocks noChangeAspect="1"/>
          </p:cNvPicPr>
          <p:nvPr/>
        </p:nvPicPr>
        <p:blipFill>
          <a:blip r:embed="rId6"/>
          <a:stretch>
            <a:fillRect/>
          </a:stretch>
        </p:blipFill>
        <p:spPr>
          <a:xfrm>
            <a:off x="387739" y="2377023"/>
            <a:ext cx="4683434" cy="3351331"/>
          </a:xfrm>
          <a:prstGeom prst="rect">
            <a:avLst/>
          </a:prstGeom>
        </p:spPr>
      </p:pic>
      <p:sp>
        <p:nvSpPr>
          <p:cNvPr id="22" name="文本框 21">
            <a:extLst>
              <a:ext uri="{FF2B5EF4-FFF2-40B4-BE49-F238E27FC236}">
                <a16:creationId xmlns:a16="http://schemas.microsoft.com/office/drawing/2014/main" id="{DB6C984A-E715-450C-A4CD-80CD62447D60}"/>
              </a:ext>
            </a:extLst>
          </p:cNvPr>
          <p:cNvSpPr txBox="1"/>
          <p:nvPr/>
        </p:nvSpPr>
        <p:spPr>
          <a:xfrm>
            <a:off x="127549" y="6059489"/>
            <a:ext cx="6122194" cy="34612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4-10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数据科学的基本流程</a:t>
            </a:r>
            <a:endParaRPr lang="zh-CN" altLang="zh-CN" sz="1600" kern="100" dirty="0">
              <a:latin typeface="Times New Roman" panose="02020603050405020304" pitchFamily="18" charset="0"/>
              <a:cs typeface="Times New Roman" panose="02020603050405020304" pitchFamily="18" charset="0"/>
            </a:endParaRPr>
          </a:p>
        </p:txBody>
      </p:sp>
      <p:graphicFrame>
        <p:nvGraphicFramePr>
          <p:cNvPr id="23" name="对象 22">
            <a:extLst>
              <a:ext uri="{FF2B5EF4-FFF2-40B4-BE49-F238E27FC236}">
                <a16:creationId xmlns:a16="http://schemas.microsoft.com/office/drawing/2014/main" id="{24794130-7927-4EB0-A5C3-799C630ED548}"/>
              </a:ext>
            </a:extLst>
          </p:cNvPr>
          <p:cNvGraphicFramePr>
            <a:graphicFrameLocks noChangeAspect="1"/>
          </p:cNvGraphicFramePr>
          <p:nvPr>
            <p:extLst>
              <p:ext uri="{D42A27DB-BD31-4B8C-83A1-F6EECF244321}">
                <p14:modId xmlns:p14="http://schemas.microsoft.com/office/powerpoint/2010/main" val="1428253841"/>
              </p:ext>
            </p:extLst>
          </p:nvPr>
        </p:nvGraphicFramePr>
        <p:xfrm>
          <a:off x="6087342" y="2425750"/>
          <a:ext cx="5807391" cy="3020969"/>
        </p:xfrm>
        <a:graphic>
          <a:graphicData uri="http://schemas.openxmlformats.org/presentationml/2006/ole">
            <mc:AlternateContent xmlns:mc="http://schemas.openxmlformats.org/markup-compatibility/2006">
              <mc:Choice xmlns:v="urn:schemas-microsoft-com:vml" Requires="v">
                <p:oleObj spid="_x0000_s2139" r:id="rId7" imgW="5353050" imgH="2752725" progId="Visio.Drawing.11">
                  <p:embed/>
                </p:oleObj>
              </mc:Choice>
              <mc:Fallback>
                <p:oleObj r:id="rId7" imgW="5353050" imgH="2752725" progId="Visio.Drawing.11">
                  <p:embed/>
                  <p:pic>
                    <p:nvPicPr>
                      <p:cNvPr id="9"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7342" y="2425750"/>
                        <a:ext cx="5807391" cy="3020969"/>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0A58AE36-DBED-476C-A2E8-37E1245B032D}"/>
              </a:ext>
            </a:extLst>
          </p:cNvPr>
          <p:cNvSpPr txBox="1"/>
          <p:nvPr/>
        </p:nvSpPr>
        <p:spPr>
          <a:xfrm>
            <a:off x="5384133" y="6049101"/>
            <a:ext cx="6122194" cy="355354"/>
          </a:xfrm>
          <a:prstGeom prst="rect">
            <a:avLst/>
          </a:prstGeom>
          <a:noFill/>
        </p:spPr>
        <p:txBody>
          <a:bodyPr wrap="square">
            <a:spAutoFit/>
          </a:bodyPr>
          <a:lstStyle/>
          <a:p>
            <a:pPr indent="266700" algn="ctr" fontAlgn="base">
              <a:lnSpc>
                <a:spcPct val="115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4-11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数据分析的三个类型</a:t>
            </a:r>
            <a:endParaRPr lang="zh-CN" altLang="zh-CN" sz="1600" kern="100" dirty="0">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09ACD2AD-9D38-4BDA-8C93-2B0A572F6257}"/>
              </a:ext>
            </a:extLst>
          </p:cNvPr>
          <p:cNvCxnSpPr>
            <a:cxnSpLocks/>
          </p:cNvCxnSpPr>
          <p:nvPr/>
        </p:nvCxnSpPr>
        <p:spPr>
          <a:xfrm>
            <a:off x="745033" y="1963479"/>
            <a:ext cx="26219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BEF443E-9184-41B6-8B8D-D1F3951B7DA3}"/>
              </a:ext>
            </a:extLst>
          </p:cNvPr>
          <p:cNvCxnSpPr>
            <a:cxnSpLocks/>
          </p:cNvCxnSpPr>
          <p:nvPr/>
        </p:nvCxnSpPr>
        <p:spPr>
          <a:xfrm>
            <a:off x="5738791" y="2238856"/>
            <a:ext cx="0" cy="382063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8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15" name="图片 14">
            <a:extLst>
              <a:ext uri="{FF2B5EF4-FFF2-40B4-BE49-F238E27FC236}">
                <a16:creationId xmlns:a16="http://schemas.microsoft.com/office/drawing/2014/main" id="{5DC476CC-0767-4520-86F1-BA96700A9A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3512" y="764704"/>
            <a:ext cx="8512460" cy="4680520"/>
          </a:xfrm>
          <a:prstGeom prst="rect">
            <a:avLst/>
          </a:prstGeom>
        </p:spPr>
      </p:pic>
      <p:sp>
        <p:nvSpPr>
          <p:cNvPr id="17" name="文本框 16">
            <a:extLst>
              <a:ext uri="{FF2B5EF4-FFF2-40B4-BE49-F238E27FC236}">
                <a16:creationId xmlns:a16="http://schemas.microsoft.com/office/drawing/2014/main" id="{34B5753B-239F-4291-B0FF-038DED82E966}"/>
              </a:ext>
            </a:extLst>
          </p:cNvPr>
          <p:cNvSpPr txBox="1"/>
          <p:nvPr/>
        </p:nvSpPr>
        <p:spPr>
          <a:xfrm>
            <a:off x="2783632" y="5904366"/>
            <a:ext cx="6122194" cy="346120"/>
          </a:xfrm>
          <a:prstGeom prst="rect">
            <a:avLst/>
          </a:prstGeom>
          <a:noFill/>
        </p:spPr>
        <p:txBody>
          <a:bodyPr wrap="square">
            <a:spAutoFit/>
          </a:bodyPr>
          <a:lstStyle/>
          <a:p>
            <a:pPr indent="25527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4-12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数据科学的生命周期</a:t>
            </a:r>
          </a:p>
        </p:txBody>
      </p:sp>
    </p:spTree>
    <p:extLst>
      <p:ext uri="{BB962C8B-B14F-4D97-AF65-F5344CB8AC3E}">
        <p14:creationId xmlns:p14="http://schemas.microsoft.com/office/powerpoint/2010/main" val="52774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3" name="文本框 12">
            <a:extLst>
              <a:ext uri="{FF2B5EF4-FFF2-40B4-BE49-F238E27FC236}">
                <a16:creationId xmlns:a16="http://schemas.microsoft.com/office/drawing/2014/main" id="{ADAE8B48-59FA-4619-A176-A31328F88CB9}"/>
              </a:ext>
            </a:extLst>
          </p:cNvPr>
          <p:cNvSpPr txBox="1"/>
          <p:nvPr/>
        </p:nvSpPr>
        <p:spPr>
          <a:xfrm>
            <a:off x="3919775" y="824237"/>
            <a:ext cx="4033379" cy="608180"/>
          </a:xfrm>
          <a:prstGeom prst="rect">
            <a:avLst/>
          </a:prstGeom>
          <a:noFill/>
        </p:spPr>
        <p:txBody>
          <a:bodyPr wrap="square">
            <a:spAutoFit/>
          </a:bodyPr>
          <a:lstStyle/>
          <a:p>
            <a:pPr fontAlgn="base">
              <a:lnSpc>
                <a:spcPct val="110000"/>
              </a:lnSpc>
              <a:spcBef>
                <a:spcPct val="0"/>
              </a:spcBef>
              <a:spcAft>
                <a:spcPct val="0"/>
              </a:spcAft>
            </a:pPr>
            <a:r>
              <a:rPr lang="en-US" altLang="zh-CN" sz="3200" b="1" kern="100" dirty="0">
                <a:solidFill>
                  <a:srgbClr val="4472C4">
                    <a:lumMod val="50000"/>
                  </a:srgbClr>
                </a:solidFill>
                <a:latin typeface="+mn-ea"/>
                <a:cs typeface="Times New Roman" panose="02020603050405020304" pitchFamily="18" charset="0"/>
              </a:rPr>
              <a:t>4.1.3.</a:t>
            </a:r>
            <a:r>
              <a:rPr lang="zh-CN" altLang="en-US" sz="3200" b="1" kern="100" dirty="0">
                <a:solidFill>
                  <a:srgbClr val="4472C4">
                    <a:lumMod val="50000"/>
                  </a:srgbClr>
                </a:solidFill>
                <a:latin typeface="+mn-ea"/>
                <a:cs typeface="Times New Roman" panose="02020603050405020304" pitchFamily="18" charset="0"/>
              </a:rPr>
              <a:t>数据科学的应用</a:t>
            </a:r>
          </a:p>
        </p:txBody>
      </p:sp>
      <p:sp>
        <p:nvSpPr>
          <p:cNvPr id="15" name="矩形: 圆角 14">
            <a:extLst>
              <a:ext uri="{FF2B5EF4-FFF2-40B4-BE49-F238E27FC236}">
                <a16:creationId xmlns:a16="http://schemas.microsoft.com/office/drawing/2014/main" id="{80198248-6BFA-4413-940B-807FE4061474}"/>
              </a:ext>
            </a:extLst>
          </p:cNvPr>
          <p:cNvSpPr/>
          <p:nvPr/>
        </p:nvSpPr>
        <p:spPr>
          <a:xfrm>
            <a:off x="828492" y="1957570"/>
            <a:ext cx="10068133" cy="3861057"/>
          </a:xfrm>
          <a:prstGeom prst="roundRect">
            <a:avLst>
              <a:gd name="adj" fmla="val 5514"/>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6A7B02C-26DB-4603-8B0F-FA476702CE16}"/>
              </a:ext>
            </a:extLst>
          </p:cNvPr>
          <p:cNvSpPr txBox="1"/>
          <p:nvPr/>
        </p:nvSpPr>
        <p:spPr>
          <a:xfrm>
            <a:off x="1271464" y="2235204"/>
            <a:ext cx="9433048" cy="3334824"/>
          </a:xfrm>
          <a:prstGeom prst="rect">
            <a:avLst/>
          </a:prstGeom>
          <a:noFill/>
        </p:spPr>
        <p:txBody>
          <a:bodyPr wrap="square">
            <a:spAutoFit/>
          </a:bodyPr>
          <a:lstStyle/>
          <a:p>
            <a:pPr indent="269240">
              <a:lnSpc>
                <a:spcPct val="20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目前，数据科学在健康医疗、新闻出版、材料科学、农业种植、市场营销、软件工程、金融保险、交通管理、公共政策研究等领域得到广泛关注与应用</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9240">
              <a:lnSpc>
                <a:spcPct val="200000"/>
              </a:lnSpc>
            </a:pPr>
            <a:r>
              <a:rPr lang="en-US" altLang="zh-CN" kern="100" dirty="0">
                <a:latin typeface="Times New Roman" panose="02020603050405020304" pitchFamily="18" charset="0"/>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较有代表性的应用有：谷歌禽流感趋势分析、</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MetroMile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项目及保险产品的创新、亚马逊预期送货技术专利、里约奥运会数据新闻、农业大数据产品</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Climate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FieldView</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及其应用、麻省理工学院的材料基因组项目、</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Target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的怀孕预测指数、</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Databircks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的统一分析平台以及</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MetroMile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的汽车保险创新等。</a:t>
            </a:r>
            <a:endPar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85171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1" name="文本框 20">
            <a:extLst>
              <a:ext uri="{FF2B5EF4-FFF2-40B4-BE49-F238E27FC236}">
                <a16:creationId xmlns:a16="http://schemas.microsoft.com/office/drawing/2014/main" id="{557F1A41-F3E1-4601-AAAD-576DD31DD85F}"/>
              </a:ext>
            </a:extLst>
          </p:cNvPr>
          <p:cNvSpPr txBox="1"/>
          <p:nvPr/>
        </p:nvSpPr>
        <p:spPr>
          <a:xfrm>
            <a:off x="63794" y="632821"/>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1</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）谷歌禽流感趋势分析</a:t>
            </a:r>
            <a:endParaRPr kumimoji="0" lang="zh-CN" altLang="zh-CN" sz="1800" b="1" i="0" u="none" strike="noStrike" kern="100" cap="none" spc="0" normalizeH="0" baseline="0" noProof="0" dirty="0">
              <a:ln>
                <a:noFill/>
              </a:ln>
              <a:solidFill>
                <a:srgbClr val="44546A"/>
              </a:solidFill>
              <a:effectLst/>
              <a:uLnTx/>
              <a:uFillTx/>
            </a:endParaRPr>
          </a:p>
        </p:txBody>
      </p:sp>
      <p:pic>
        <p:nvPicPr>
          <p:cNvPr id="22" name="图片 21">
            <a:extLst>
              <a:ext uri="{FF2B5EF4-FFF2-40B4-BE49-F238E27FC236}">
                <a16:creationId xmlns:a16="http://schemas.microsoft.com/office/drawing/2014/main" id="{E923F016-0958-41B5-8A20-96FE9A24680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8602" y="1825780"/>
            <a:ext cx="4098876" cy="3331412"/>
          </a:xfrm>
          <a:prstGeom prst="rect">
            <a:avLst/>
          </a:prstGeom>
          <a:noFill/>
          <a:ln>
            <a:noFill/>
          </a:ln>
        </p:spPr>
      </p:pic>
      <p:sp>
        <p:nvSpPr>
          <p:cNvPr id="23" name="文本框 22">
            <a:extLst>
              <a:ext uri="{FF2B5EF4-FFF2-40B4-BE49-F238E27FC236}">
                <a16:creationId xmlns:a16="http://schemas.microsoft.com/office/drawing/2014/main" id="{B56038CB-97C6-4C0E-A4F6-3272E9445A91}"/>
              </a:ext>
            </a:extLst>
          </p:cNvPr>
          <p:cNvSpPr txBox="1"/>
          <p:nvPr/>
        </p:nvSpPr>
        <p:spPr>
          <a:xfrm>
            <a:off x="-32631" y="5231775"/>
            <a:ext cx="4601342" cy="817853"/>
          </a:xfrm>
          <a:prstGeom prst="rect">
            <a:avLst/>
          </a:prstGeom>
          <a:noFill/>
        </p:spPr>
        <p:txBody>
          <a:bodyPr wrap="square">
            <a:spAutoFit/>
          </a:bodyPr>
          <a:lstStyle/>
          <a:p>
            <a:pPr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4-13   GFT</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预测与美国疾病控制中心数据的对比</a:t>
            </a:r>
            <a:endParaRPr lang="zh-CN" altLang="zh-CN" sz="1600" kern="100" dirty="0">
              <a:latin typeface="Times New Roman" panose="02020603050405020304" pitchFamily="18" charset="0"/>
              <a:cs typeface="Times New Roman" panose="02020603050405020304" pitchFamily="18" charset="0"/>
            </a:endParaRPr>
          </a:p>
          <a:p>
            <a:pPr indent="228600" algn="ctr" fontAlgn="base">
              <a:lnSpc>
                <a:spcPct val="110000"/>
              </a:lnSpc>
              <a:spcBef>
                <a:spcPct val="0"/>
              </a:spcBef>
              <a:spcAft>
                <a:spcPct val="0"/>
              </a:spcAft>
            </a:pPr>
            <a:r>
              <a:rPr lang="zh-CN"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Ginsberg J, </a:t>
            </a:r>
            <a:r>
              <a:rPr lang="en-US" altLang="zh-CN" sz="1400" i="1" kern="100" dirty="0" err="1">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Mohebbi</a:t>
            </a:r>
            <a:r>
              <a:rPr lang="en-US"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 M H, Patel R S </a:t>
            </a:r>
            <a:r>
              <a:rPr lang="zh-CN"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等</a:t>
            </a:r>
            <a:r>
              <a:rPr lang="en-US"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 .2009</a:t>
            </a:r>
            <a:r>
              <a:rPr lang="zh-CN"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4" name="图片 23">
            <a:extLst>
              <a:ext uri="{FF2B5EF4-FFF2-40B4-BE49-F238E27FC236}">
                <a16:creationId xmlns:a16="http://schemas.microsoft.com/office/drawing/2014/main" id="{1F870CB4-AE3B-4B51-8822-01335A3A4EC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72618" y="1009340"/>
            <a:ext cx="2901905" cy="4338386"/>
          </a:xfrm>
          <a:prstGeom prst="rect">
            <a:avLst/>
          </a:prstGeom>
          <a:noFill/>
          <a:ln>
            <a:noFill/>
          </a:ln>
        </p:spPr>
      </p:pic>
      <p:sp>
        <p:nvSpPr>
          <p:cNvPr id="18" name="矩形: 圆角 17">
            <a:extLst>
              <a:ext uri="{FF2B5EF4-FFF2-40B4-BE49-F238E27FC236}">
                <a16:creationId xmlns:a16="http://schemas.microsoft.com/office/drawing/2014/main" id="{4CD4029C-348D-46D1-A53C-D15F4C58EF0F}"/>
              </a:ext>
            </a:extLst>
          </p:cNvPr>
          <p:cNvSpPr/>
          <p:nvPr/>
        </p:nvSpPr>
        <p:spPr>
          <a:xfrm>
            <a:off x="8219802" y="4222466"/>
            <a:ext cx="3706133" cy="824509"/>
          </a:xfrm>
          <a:prstGeom prst="roundRect">
            <a:avLst>
              <a:gd name="adj" fmla="val 5514"/>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2E4B8C9-61DA-40A9-A4E3-475E66D5BB4C}"/>
              </a:ext>
            </a:extLst>
          </p:cNvPr>
          <p:cNvSpPr txBox="1"/>
          <p:nvPr/>
        </p:nvSpPr>
        <p:spPr>
          <a:xfrm>
            <a:off x="4300032" y="5505540"/>
            <a:ext cx="4765996" cy="580865"/>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4-14 GFT</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估计与实际数据的误差（</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2013</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月）</a:t>
            </a:r>
          </a:p>
          <a:p>
            <a:pPr indent="228600" algn="ctr" fontAlgn="base">
              <a:lnSpc>
                <a:spcPct val="110000"/>
              </a:lnSpc>
              <a:spcBef>
                <a:spcPct val="0"/>
              </a:spcBef>
              <a:spcAft>
                <a:spcPct val="0"/>
              </a:spcAft>
            </a:pPr>
            <a:r>
              <a:rPr lang="zh-CN"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Butler D.</a:t>
            </a:r>
            <a:r>
              <a:rPr lang="zh-CN"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2013.</a:t>
            </a:r>
            <a:r>
              <a:rPr lang="zh-CN" altLang="zh-CN" sz="14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6" name="文本框 25">
            <a:extLst>
              <a:ext uri="{FF2B5EF4-FFF2-40B4-BE49-F238E27FC236}">
                <a16:creationId xmlns:a16="http://schemas.microsoft.com/office/drawing/2014/main" id="{8376AD06-090F-4828-A623-C475274FD15A}"/>
              </a:ext>
            </a:extLst>
          </p:cNvPr>
          <p:cNvSpPr txBox="1"/>
          <p:nvPr/>
        </p:nvSpPr>
        <p:spPr>
          <a:xfrm>
            <a:off x="8219802" y="2077381"/>
            <a:ext cx="3624868" cy="2874633"/>
          </a:xfrm>
          <a:prstGeom prst="rect">
            <a:avLst/>
          </a:prstGeom>
          <a:noFill/>
        </p:spPr>
        <p:txBody>
          <a:bodyPr wrap="square">
            <a:spAutoFit/>
          </a:bodyPr>
          <a:lstStyle/>
          <a:p>
            <a:pPr indent="266700" fontAlgn="base">
              <a:lnSpc>
                <a:spcPct val="115000"/>
              </a:lnSpc>
              <a:spcBef>
                <a:spcPct val="0"/>
              </a:spcBef>
              <a:spcAft>
                <a:spcPct val="0"/>
              </a:spcAft>
            </a:pPr>
            <a:r>
              <a:rPr lang="en-US" altLang="zh-CN" sz="1600" kern="100" dirty="0">
                <a:solidFill>
                  <a:srgbClr val="44546A"/>
                </a:solidFill>
                <a:latin typeface="Times New Roman" panose="02020603050405020304" pitchFamily="18" charset="0"/>
                <a:cs typeface="Times New Roman" panose="02020603050405020304" pitchFamily="18" charset="0"/>
              </a:rPr>
              <a:t>2014</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年</a:t>
            </a:r>
            <a:r>
              <a:rPr lang="en-US"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3</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月，</a:t>
            </a:r>
            <a:r>
              <a:rPr lang="en-US" altLang="zh-CN" sz="1600" kern="100" dirty="0" err="1">
                <a:solidFill>
                  <a:srgbClr val="44546A"/>
                </a:solidFill>
                <a:latin typeface="Times New Roman" panose="02020603050405020304" pitchFamily="18" charset="0"/>
                <a:cs typeface="Times New Roman" panose="02020603050405020304" pitchFamily="18" charset="0"/>
              </a:rPr>
              <a:t>Lazer</a:t>
            </a:r>
            <a:r>
              <a:rPr lang="en-US" altLang="zh-CN" sz="1600" kern="100" dirty="0">
                <a:solidFill>
                  <a:srgbClr val="44546A"/>
                </a:solidFill>
                <a:latin typeface="Times New Roman" panose="02020603050405020304" pitchFamily="18" charset="0"/>
                <a:cs typeface="Times New Roman" panose="02020603050405020304" pitchFamily="18" charset="0"/>
              </a:rPr>
              <a:t> D, Kennedy R</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kern="100" dirty="0">
                <a:solidFill>
                  <a:srgbClr val="44546A"/>
                </a:solidFill>
                <a:latin typeface="Times New Roman" panose="02020603050405020304" pitchFamily="18" charset="0"/>
                <a:cs typeface="Times New Roman" panose="02020603050405020304" pitchFamily="18" charset="0"/>
              </a:rPr>
              <a:t>King G</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等在</a:t>
            </a:r>
            <a:r>
              <a:rPr lang="en-US" altLang="zh-CN" sz="1600" kern="100" dirty="0">
                <a:solidFill>
                  <a:srgbClr val="44546A"/>
                </a:solidFill>
                <a:latin typeface="Times New Roman" panose="02020603050405020304" pitchFamily="18" charset="0"/>
                <a:cs typeface="Times New Roman" panose="02020603050405020304" pitchFamily="18" charset="0"/>
              </a:rPr>
              <a:t>Science</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上发表了一篇标题为《谷歌流感的寓言：大数据分析的陷阱</a:t>
            </a:r>
            <a:r>
              <a:rPr lang="en-US"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rgbClr val="44546A"/>
                </a:solidFill>
                <a:latin typeface="Times New Roman" panose="02020603050405020304" pitchFamily="18" charset="0"/>
                <a:cs typeface="Times New Roman" panose="02020603050405020304" pitchFamily="18" charset="0"/>
              </a:rPr>
              <a:t>The Parable of Google Flu: Traps in Big Data Analysis)</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》的论文，提出了</a:t>
            </a:r>
            <a:r>
              <a:rPr lang="en-US"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GFT</a:t>
            </a:r>
            <a:r>
              <a:rPr lang="zh-CN"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出现预测不准确性的主要原因有两个方面：</a:t>
            </a:r>
            <a:endParaRPr lang="en-US" altLang="zh-CN" sz="1600"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endParaRPr>
          </a:p>
          <a:p>
            <a:pPr indent="266700" fontAlgn="base">
              <a:lnSpc>
                <a:spcPct val="115000"/>
              </a:lnSpc>
              <a:spcBef>
                <a:spcPct val="0"/>
              </a:spcBef>
              <a:spcAft>
                <a:spcPct val="0"/>
              </a:spcAft>
            </a:pPr>
            <a:endParaRPr lang="zh-CN" altLang="zh-CN" sz="1600" kern="100" dirty="0">
              <a:solidFill>
                <a:srgbClr val="44546A"/>
              </a:solidFill>
              <a:latin typeface="Times New Roman" panose="02020603050405020304" pitchFamily="18" charset="0"/>
              <a:cs typeface="Times New Roman" panose="02020603050405020304" pitchFamily="18" charset="0"/>
            </a:endParaRPr>
          </a:p>
          <a:p>
            <a:pPr marL="285750" marR="133350" indent="-285750" fontAlgn="base">
              <a:lnSpc>
                <a:spcPct val="110000"/>
              </a:lnSpc>
              <a:spcBef>
                <a:spcPct val="0"/>
              </a:spcBef>
              <a:spcAft>
                <a:spcPct val="0"/>
              </a:spcAft>
              <a:buFont typeface="Wingdings" panose="05000000000000000000" pitchFamily="2" charset="2"/>
              <a:buChar char="Ø"/>
              <a:tabLst>
                <a:tab pos="5267960" algn="r"/>
              </a:tabLst>
            </a:pPr>
            <a:r>
              <a:rPr lang="zh-CN" altLang="zh-CN" sz="1600" b="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大数据浮夸（</a:t>
            </a:r>
            <a:r>
              <a:rPr lang="en-US" altLang="zh-CN" sz="1600" b="1" kern="100" dirty="0">
                <a:solidFill>
                  <a:schemeClr val="accent1">
                    <a:lumMod val="50000"/>
                  </a:schemeClr>
                </a:solidFill>
                <a:latin typeface="Times New Roman" panose="02020603050405020304" pitchFamily="18" charset="0"/>
                <a:cs typeface="Times New Roman" panose="02020603050405020304" pitchFamily="18" charset="0"/>
              </a:rPr>
              <a:t>Big Data Hubris</a:t>
            </a:r>
            <a:r>
              <a:rPr lang="zh-CN" altLang="zh-CN" sz="1600" b="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solidFill>
                  <a:schemeClr val="accent1">
                    <a:lumMod val="50000"/>
                  </a:schemeClr>
                </a:solidFill>
                <a:latin typeface="Times New Roman" panose="02020603050405020304" pitchFamily="18" charset="0"/>
                <a:cs typeface="Times New Roman" panose="02020603050405020304" pitchFamily="18" charset="0"/>
              </a:rPr>
              <a:t> </a:t>
            </a:r>
            <a:endParaRPr lang="zh-CN" altLang="zh-CN" sz="1600" kern="100"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fontAlgn="base">
              <a:spcBef>
                <a:spcPct val="0"/>
              </a:spcBef>
              <a:spcAft>
                <a:spcPct val="0"/>
              </a:spcAft>
              <a:buFont typeface="Wingdings" panose="05000000000000000000" pitchFamily="2" charset="2"/>
              <a:buChar char="Ø"/>
            </a:pPr>
            <a:r>
              <a:rPr lang="zh-CN" altLang="en-US" sz="1600" b="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算法动态性（</a:t>
            </a:r>
            <a:r>
              <a:rPr lang="en-US" altLang="zh-CN" sz="1600" b="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Algorithm Dynamics</a:t>
            </a:r>
            <a:r>
              <a:rPr lang="zh-CN" altLang="zh-CN" sz="16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CA179172-1934-48B5-B008-87D42B1EEF0D}"/>
              </a:ext>
            </a:extLst>
          </p:cNvPr>
          <p:cNvCxnSpPr>
            <a:cxnSpLocks/>
          </p:cNvCxnSpPr>
          <p:nvPr/>
        </p:nvCxnSpPr>
        <p:spPr>
          <a:xfrm>
            <a:off x="218602" y="1190846"/>
            <a:ext cx="277269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139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6EEB79B8-523C-4FD3-9685-C2AC38CC10ED}"/>
              </a:ext>
            </a:extLst>
          </p:cNvPr>
          <p:cNvSpPr txBox="1"/>
          <p:nvPr/>
        </p:nvSpPr>
        <p:spPr>
          <a:xfrm>
            <a:off x="237920" y="830099"/>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1800" b="1" i="0" u="none" strike="noStrike" kern="100" cap="none" spc="0" normalizeH="0" baseline="0" noProof="0" dirty="0">
                <a:ln>
                  <a:noFill/>
                </a:ln>
                <a:solidFill>
                  <a:srgbClr val="44546A"/>
                </a:solidFill>
                <a:effectLst/>
                <a:uLnTx/>
                <a:uFillTx/>
                <a:latin typeface="Times New Roman" panose="02020603050405020304" pitchFamily="18" charset="0"/>
                <a:cs typeface="Times New Roman" panose="02020603050405020304" pitchFamily="18" charset="0"/>
              </a:rPr>
              <a:t>2</a:t>
            </a:r>
            <a:r>
              <a:rPr kumimoji="0" lang="zh-CN" altLang="zh-CN" sz="1800" b="1" i="0" u="none" strike="noStrike" kern="100" cap="none" spc="0" normalizeH="0" baseline="0" noProof="0" dirty="0">
                <a:ln>
                  <a:noFill/>
                </a:ln>
                <a:solidFill>
                  <a:srgbClr val="44546A"/>
                </a:solidFill>
                <a:effectLst/>
                <a:uLnTx/>
                <a:uFillTx/>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1800" b="1" i="0" u="none" strike="noStrike" kern="100" cap="none" spc="0" normalizeH="0" baseline="0" noProof="0" dirty="0" err="1">
                <a:ln>
                  <a:noFill/>
                </a:ln>
                <a:solidFill>
                  <a:srgbClr val="44546A"/>
                </a:solidFill>
                <a:effectLst/>
                <a:uLnTx/>
                <a:uFillTx/>
                <a:latin typeface="Times New Roman" panose="02020603050405020304" pitchFamily="18" charset="0"/>
                <a:cs typeface="Times New Roman" panose="02020603050405020304" pitchFamily="18" charset="0"/>
              </a:rPr>
              <a:t>MetroMile</a:t>
            </a:r>
            <a:r>
              <a:rPr kumimoji="0" lang="zh-CN" altLang="zh-CN" sz="1800" b="1" i="0" u="none" strike="noStrike" kern="100" cap="none" spc="0" normalizeH="0" baseline="0" noProof="0" dirty="0">
                <a:ln>
                  <a:noFill/>
                </a:ln>
                <a:solidFill>
                  <a:srgbClr val="44546A"/>
                </a:solidFill>
                <a:effectLst/>
                <a:uLnTx/>
                <a:uFillTx/>
                <a:latin typeface="Times New Roman" panose="02020603050405020304" pitchFamily="18" charset="0"/>
                <a:ea typeface="仿宋" panose="02010609060101010101" pitchFamily="49" charset="-122"/>
                <a:cs typeface="Times New Roman" panose="02020603050405020304" pitchFamily="18" charset="0"/>
              </a:rPr>
              <a:t>项目及保险产品的创新</a:t>
            </a:r>
            <a:endParaRPr kumimoji="0" lang="zh-CN" altLang="zh-CN" sz="1800" b="1" i="0" u="none" strike="noStrike" kern="100" cap="none" spc="0" normalizeH="0" baseline="0" noProof="0" dirty="0">
              <a:ln>
                <a:noFill/>
              </a:ln>
              <a:solidFill>
                <a:srgbClr val="44546A"/>
              </a:solidFill>
              <a:effectLst/>
              <a:uLnTx/>
              <a:uFillTx/>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609C7236-A0DC-46FC-9572-51AF0BD60427}"/>
              </a:ext>
            </a:extLst>
          </p:cNvPr>
          <p:cNvPicPr>
            <a:picLocks noChangeAspect="1"/>
          </p:cNvPicPr>
          <p:nvPr/>
        </p:nvPicPr>
        <p:blipFill>
          <a:blip r:embed="rId5"/>
          <a:stretch>
            <a:fillRect/>
          </a:stretch>
        </p:blipFill>
        <p:spPr>
          <a:xfrm>
            <a:off x="3097374" y="1826761"/>
            <a:ext cx="6323837" cy="3858434"/>
          </a:xfrm>
          <a:prstGeom prst="rect">
            <a:avLst/>
          </a:prstGeom>
        </p:spPr>
      </p:pic>
      <p:sp>
        <p:nvSpPr>
          <p:cNvPr id="19" name="文本框 18">
            <a:extLst>
              <a:ext uri="{FF2B5EF4-FFF2-40B4-BE49-F238E27FC236}">
                <a16:creationId xmlns:a16="http://schemas.microsoft.com/office/drawing/2014/main" id="{FAD7EEF9-933B-4506-9CC6-E9E84D864784}"/>
              </a:ext>
            </a:extLst>
          </p:cNvPr>
          <p:cNvSpPr txBox="1"/>
          <p:nvPr/>
        </p:nvSpPr>
        <p:spPr>
          <a:xfrm>
            <a:off x="3299017" y="5835517"/>
            <a:ext cx="6122194" cy="355354"/>
          </a:xfrm>
          <a:prstGeom prst="rect">
            <a:avLst/>
          </a:prstGeom>
          <a:noFill/>
        </p:spPr>
        <p:txBody>
          <a:bodyPr wrap="square">
            <a:spAutoFit/>
          </a:bodyPr>
          <a:lstStyle/>
          <a:p>
            <a:pPr indent="127000" algn="ctr" fontAlgn="base">
              <a:lnSpc>
                <a:spcPct val="115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4-15  </a:t>
            </a:r>
            <a:r>
              <a:rPr lang="en-US" altLang="zh-CN" sz="1600" kern="100" dirty="0" err="1">
                <a:latin typeface="Times New Roman" panose="02020603050405020304" pitchFamily="18" charset="0"/>
                <a:ea typeface="宋体" panose="02010600030101010101" pitchFamily="2" charset="-122"/>
                <a:cs typeface="Times New Roman" panose="02020603050405020304" pitchFamily="18" charset="0"/>
              </a:rPr>
              <a:t>Metromile</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官网</a:t>
            </a:r>
            <a:endParaRPr lang="zh-CN" altLang="zh-CN" sz="1600" kern="100" dirty="0">
              <a:latin typeface="Times New Roman" panose="02020603050405020304" pitchFamily="18" charset="0"/>
              <a:cs typeface="Times New Roman" panose="02020603050405020304" pitchFamily="18" charset="0"/>
            </a:endParaRPr>
          </a:p>
        </p:txBody>
      </p:sp>
      <p:cxnSp>
        <p:nvCxnSpPr>
          <p:cNvPr id="14" name="直接连接符 13">
            <a:extLst>
              <a:ext uri="{FF2B5EF4-FFF2-40B4-BE49-F238E27FC236}">
                <a16:creationId xmlns:a16="http://schemas.microsoft.com/office/drawing/2014/main" id="{6AE79A03-5BB1-4978-8BB4-6526EDE41DD8}"/>
              </a:ext>
            </a:extLst>
          </p:cNvPr>
          <p:cNvCxnSpPr>
            <a:cxnSpLocks/>
          </p:cNvCxnSpPr>
          <p:nvPr/>
        </p:nvCxnSpPr>
        <p:spPr>
          <a:xfrm>
            <a:off x="481328" y="1376120"/>
            <a:ext cx="382131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264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0" name="文本框 19">
            <a:extLst>
              <a:ext uri="{FF2B5EF4-FFF2-40B4-BE49-F238E27FC236}">
                <a16:creationId xmlns:a16="http://schemas.microsoft.com/office/drawing/2014/main" id="{EE9F28D7-598A-44EA-B79D-38F9D0803E24}"/>
              </a:ext>
            </a:extLst>
          </p:cNvPr>
          <p:cNvSpPr txBox="1"/>
          <p:nvPr/>
        </p:nvSpPr>
        <p:spPr>
          <a:xfrm>
            <a:off x="298624" y="568892"/>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3</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）亚马逊预期送货技术专利</a:t>
            </a:r>
            <a:endParaRPr kumimoji="0" lang="zh-CN" altLang="zh-CN" sz="1800" b="1" i="0" u="none" strike="noStrike" kern="100" cap="none" spc="0" normalizeH="0" baseline="0" noProof="0" dirty="0">
              <a:ln>
                <a:noFill/>
              </a:ln>
              <a:solidFill>
                <a:srgbClr val="44546A"/>
              </a:solidFill>
              <a:effectLst/>
              <a:uLnTx/>
              <a:uFillTx/>
            </a:endParaRPr>
          </a:p>
        </p:txBody>
      </p:sp>
      <p:pic>
        <p:nvPicPr>
          <p:cNvPr id="21" name="图片 20" descr="Shipment in transit before you buy the Product">
            <a:extLst>
              <a:ext uri="{FF2B5EF4-FFF2-40B4-BE49-F238E27FC236}">
                <a16:creationId xmlns:a16="http://schemas.microsoft.com/office/drawing/2014/main" id="{79A1E5FB-579D-494A-A102-A9D3991B94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472" y="2134926"/>
            <a:ext cx="4973303" cy="2016224"/>
          </a:xfrm>
          <a:prstGeom prst="rect">
            <a:avLst/>
          </a:prstGeom>
          <a:noFill/>
          <a:ln>
            <a:noFill/>
          </a:ln>
        </p:spPr>
      </p:pic>
      <p:sp>
        <p:nvSpPr>
          <p:cNvPr id="22" name="文本框 21">
            <a:extLst>
              <a:ext uri="{FF2B5EF4-FFF2-40B4-BE49-F238E27FC236}">
                <a16:creationId xmlns:a16="http://schemas.microsoft.com/office/drawing/2014/main" id="{0861BAF7-4146-4248-A150-AAAFFDE8A9FA}"/>
              </a:ext>
            </a:extLst>
          </p:cNvPr>
          <p:cNvSpPr txBox="1"/>
          <p:nvPr/>
        </p:nvSpPr>
        <p:spPr>
          <a:xfrm>
            <a:off x="287536" y="4363434"/>
            <a:ext cx="5143239" cy="633443"/>
          </a:xfrm>
          <a:prstGeom prst="rect">
            <a:avLst/>
          </a:prstGeom>
          <a:noFill/>
        </p:spPr>
        <p:txBody>
          <a:bodyPr wrap="square">
            <a:spAutoFit/>
          </a:bodyPr>
          <a:lstStyle/>
          <a:p>
            <a:pPr indent="266700" algn="ctr" fontAlgn="base">
              <a:lnSpc>
                <a:spcPct val="115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4-16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亚马逊预期送货技术专利示意图</a:t>
            </a:r>
            <a:endParaRPr lang="zh-CN" altLang="zh-CN" sz="1600" kern="100" dirty="0">
              <a:latin typeface="Times New Roman" panose="02020603050405020304" pitchFamily="18" charset="0"/>
              <a:cs typeface="Times New Roman" panose="02020603050405020304" pitchFamily="18" charset="0"/>
            </a:endParaRPr>
          </a:p>
          <a:p>
            <a:pPr indent="266700" algn="ctr" fontAlgn="base">
              <a:lnSpc>
                <a:spcPct val="115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err="1">
                <a:solidFill>
                  <a:schemeClr val="accent1">
                    <a:lumMod val="50000"/>
                  </a:schemeClr>
                </a:solidFill>
                <a:latin typeface="Times New Roman" panose="02020603050405020304" pitchFamily="18" charset="0"/>
                <a:cs typeface="Times New Roman" panose="02020603050405020304" pitchFamily="18" charset="0"/>
              </a:rPr>
              <a:t>blarrow.tech</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2020</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A2DD65C1-97FE-4C51-9405-64625B4C984F}"/>
              </a:ext>
            </a:extLst>
          </p:cNvPr>
          <p:cNvPicPr>
            <a:picLocks noChangeAspect="1"/>
          </p:cNvPicPr>
          <p:nvPr/>
        </p:nvPicPr>
        <p:blipFill>
          <a:blip r:embed="rId6"/>
          <a:stretch>
            <a:fillRect/>
          </a:stretch>
        </p:blipFill>
        <p:spPr>
          <a:xfrm>
            <a:off x="5951984" y="589671"/>
            <a:ext cx="4571762" cy="5238477"/>
          </a:xfrm>
          <a:prstGeom prst="rect">
            <a:avLst/>
          </a:prstGeom>
        </p:spPr>
      </p:pic>
      <p:sp>
        <p:nvSpPr>
          <p:cNvPr id="24" name="文本框 23">
            <a:extLst>
              <a:ext uri="{FF2B5EF4-FFF2-40B4-BE49-F238E27FC236}">
                <a16:creationId xmlns:a16="http://schemas.microsoft.com/office/drawing/2014/main" id="{A57EACBF-0C4B-4066-8910-103177F27FC2}"/>
              </a:ext>
            </a:extLst>
          </p:cNvPr>
          <p:cNvSpPr txBox="1"/>
          <p:nvPr/>
        </p:nvSpPr>
        <p:spPr>
          <a:xfrm>
            <a:off x="5430775" y="5955475"/>
            <a:ext cx="6122194" cy="355354"/>
          </a:xfrm>
          <a:prstGeom prst="rect">
            <a:avLst/>
          </a:prstGeom>
          <a:noFill/>
        </p:spPr>
        <p:txBody>
          <a:bodyPr wrap="square">
            <a:spAutoFit/>
          </a:bodyPr>
          <a:lstStyle/>
          <a:p>
            <a:pPr indent="266700" algn="ctr" fontAlgn="base">
              <a:lnSpc>
                <a:spcPct val="115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4-17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推测性运送包裹思路</a:t>
            </a:r>
          </a:p>
        </p:txBody>
      </p:sp>
      <p:cxnSp>
        <p:nvCxnSpPr>
          <p:cNvPr id="17" name="直接连接符 16">
            <a:extLst>
              <a:ext uri="{FF2B5EF4-FFF2-40B4-BE49-F238E27FC236}">
                <a16:creationId xmlns:a16="http://schemas.microsoft.com/office/drawing/2014/main" id="{572577CF-C9BB-44C6-9713-7D9B82C54D7A}"/>
              </a:ext>
            </a:extLst>
          </p:cNvPr>
          <p:cNvCxnSpPr>
            <a:cxnSpLocks/>
          </p:cNvCxnSpPr>
          <p:nvPr/>
        </p:nvCxnSpPr>
        <p:spPr>
          <a:xfrm>
            <a:off x="553648" y="1098697"/>
            <a:ext cx="3189012"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565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15" name="图片 14">
            <a:extLst>
              <a:ext uri="{FF2B5EF4-FFF2-40B4-BE49-F238E27FC236}">
                <a16:creationId xmlns:a16="http://schemas.microsoft.com/office/drawing/2014/main" id="{878F7F0D-C310-4386-BC82-4813A216AA81}"/>
              </a:ext>
            </a:extLst>
          </p:cNvPr>
          <p:cNvPicPr>
            <a:picLocks noChangeAspect="1"/>
          </p:cNvPicPr>
          <p:nvPr/>
        </p:nvPicPr>
        <p:blipFill>
          <a:blip r:embed="rId5"/>
          <a:stretch>
            <a:fillRect/>
          </a:stretch>
        </p:blipFill>
        <p:spPr>
          <a:xfrm>
            <a:off x="3935760" y="450593"/>
            <a:ext cx="4196676" cy="5498687"/>
          </a:xfrm>
          <a:prstGeom prst="rect">
            <a:avLst/>
          </a:prstGeom>
        </p:spPr>
      </p:pic>
      <p:sp>
        <p:nvSpPr>
          <p:cNvPr id="17" name="文本框 16">
            <a:extLst>
              <a:ext uri="{FF2B5EF4-FFF2-40B4-BE49-F238E27FC236}">
                <a16:creationId xmlns:a16="http://schemas.microsoft.com/office/drawing/2014/main" id="{04223D76-38F2-4DA9-878E-859D19AE03E3}"/>
              </a:ext>
            </a:extLst>
          </p:cNvPr>
          <p:cNvSpPr txBox="1"/>
          <p:nvPr/>
        </p:nvSpPr>
        <p:spPr>
          <a:xfrm>
            <a:off x="2855640" y="6052053"/>
            <a:ext cx="6122194" cy="355354"/>
          </a:xfrm>
          <a:prstGeom prst="rect">
            <a:avLst/>
          </a:prstGeom>
          <a:noFill/>
        </p:spPr>
        <p:txBody>
          <a:bodyPr wrap="square">
            <a:spAutoFit/>
          </a:bodyPr>
          <a:lstStyle/>
          <a:p>
            <a:pPr indent="266700" algn="ctr" fontAlgn="base">
              <a:lnSpc>
                <a:spcPct val="115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4-18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延迟地址选择的推测包裹运送思路</a:t>
            </a:r>
            <a:endParaRPr lang="zh-CN" altLang="zh-CN" sz="16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00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50" y="-7620"/>
            <a:ext cx="1064260" cy="306705"/>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目录</a:t>
            </a:r>
          </a:p>
        </p:txBody>
      </p:sp>
      <p:sp>
        <p:nvSpPr>
          <p:cNvPr id="15" name="标题 1">
            <a:extLst>
              <a:ext uri="{FF2B5EF4-FFF2-40B4-BE49-F238E27FC236}">
                <a16:creationId xmlns:a16="http://schemas.microsoft.com/office/drawing/2014/main" id="{33E75191-F369-4A2E-931D-B7AF7FF9B006}"/>
              </a:ext>
            </a:extLst>
          </p:cNvPr>
          <p:cNvSpPr txBox="1">
            <a:spLocks/>
          </p:cNvSpPr>
          <p:nvPr/>
        </p:nvSpPr>
        <p:spPr bwMode="auto">
          <a:xfrm>
            <a:off x="1991544" y="836712"/>
            <a:ext cx="7210425" cy="822325"/>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主要内容</a:t>
            </a:r>
            <a:endParaRPr kumimoji="0" lang="zh-CN" altLang="en-US"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aphicFrame>
        <p:nvGraphicFramePr>
          <p:cNvPr id="16" name="内容占位符 4">
            <a:extLst>
              <a:ext uri="{FF2B5EF4-FFF2-40B4-BE49-F238E27FC236}">
                <a16:creationId xmlns:a16="http://schemas.microsoft.com/office/drawing/2014/main" id="{9622406C-A445-4C89-907B-04771E8D2B9F}"/>
              </a:ext>
            </a:extLst>
          </p:cNvPr>
          <p:cNvGraphicFramePr>
            <a:graphicFrameLocks/>
          </p:cNvGraphicFramePr>
          <p:nvPr>
            <p:extLst>
              <p:ext uri="{D42A27DB-BD31-4B8C-83A1-F6EECF244321}">
                <p14:modId xmlns:p14="http://schemas.microsoft.com/office/powerpoint/2010/main" val="774012058"/>
              </p:ext>
            </p:extLst>
          </p:nvPr>
        </p:nvGraphicFramePr>
        <p:xfrm>
          <a:off x="1415480" y="1916832"/>
          <a:ext cx="9170988" cy="34813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5820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20</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1416358" y="2459666"/>
            <a:ext cx="4320480"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4.2 </a:t>
            </a:r>
            <a:r>
              <a:rPr lang="zh-CN" altLang="en-US" sz="4800" kern="0" dirty="0">
                <a:ln/>
                <a:solidFill>
                  <a:srgbClr val="44546A"/>
                </a:solidFill>
                <a:effectLst>
                  <a:reflection blurRad="6350" stA="53000" endA="300" endPos="35500" dir="5400000" sy="-90000" algn="bl" rotWithShape="0"/>
                </a:effectLst>
              </a:rPr>
              <a:t>认知科学</a:t>
            </a:r>
          </a:p>
        </p:txBody>
      </p:sp>
      <p:sp>
        <p:nvSpPr>
          <p:cNvPr id="8" name="副标题 6">
            <a:extLst>
              <a:ext uri="{FF2B5EF4-FFF2-40B4-BE49-F238E27FC236}">
                <a16:creationId xmlns:a16="http://schemas.microsoft.com/office/drawing/2014/main" id="{54BF8197-AAC7-462D-8291-812E5868DED3}"/>
              </a:ext>
            </a:extLst>
          </p:cNvPr>
          <p:cNvSpPr txBox="1">
            <a:spLocks/>
          </p:cNvSpPr>
          <p:nvPr/>
        </p:nvSpPr>
        <p:spPr>
          <a:xfrm>
            <a:off x="3935760" y="4077072"/>
            <a:ext cx="4320480" cy="1752600"/>
          </a:xfrm>
          <a:prstGeom prst="rect">
            <a:avLst/>
          </a:prstGeom>
        </p:spPr>
        <p:txBody>
          <a:bodyPr/>
          <a:lstStyle>
            <a:lvl1pPr marL="0" indent="0" algn="l" rtl="0" eaLnBrk="0" fontAlgn="base" hangingPunct="0">
              <a:spcBef>
                <a:spcPct val="20000"/>
              </a:spcBef>
              <a:spcAft>
                <a:spcPct val="0"/>
              </a:spcAft>
              <a:buClr>
                <a:schemeClr val="hlink"/>
              </a:buClr>
              <a:buFont typeface="Wingdings" panose="05000000000000000000"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 4.1  </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数据科学</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 4.3  </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数据可视化</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4186090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17" name="pic">
            <a:extLst>
              <a:ext uri="{FF2B5EF4-FFF2-40B4-BE49-F238E27FC236}">
                <a16:creationId xmlns:a16="http://schemas.microsoft.com/office/drawing/2014/main" id="{15A64982-CD17-4D1B-96AF-A3D7E1B7386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343472" y="980728"/>
            <a:ext cx="3740799" cy="4282959"/>
          </a:xfrm>
          <a:prstGeom prst="rect">
            <a:avLst/>
          </a:prstGeom>
        </p:spPr>
      </p:pic>
      <p:sp>
        <p:nvSpPr>
          <p:cNvPr id="18" name="文本框 17">
            <a:extLst>
              <a:ext uri="{FF2B5EF4-FFF2-40B4-BE49-F238E27FC236}">
                <a16:creationId xmlns:a16="http://schemas.microsoft.com/office/drawing/2014/main" id="{DA911332-4C47-4921-B8FA-65A1ACC4D450}"/>
              </a:ext>
            </a:extLst>
          </p:cNvPr>
          <p:cNvSpPr txBox="1"/>
          <p:nvPr/>
        </p:nvSpPr>
        <p:spPr>
          <a:xfrm>
            <a:off x="820596" y="5438432"/>
            <a:ext cx="4786549" cy="634020"/>
          </a:xfrm>
          <a:prstGeom prst="rect">
            <a:avLst/>
          </a:prstGeom>
          <a:noFill/>
        </p:spPr>
        <p:txBody>
          <a:bodyPr wrap="square">
            <a:spAutoFit/>
          </a:bodyPr>
          <a:lstStyle/>
          <a:p>
            <a:pPr indent="127000" algn="ctr" fontAlgn="base">
              <a:lnSpc>
                <a:spcPct val="110000"/>
              </a:lnSpc>
              <a:spcBef>
                <a:spcPct val="0"/>
              </a:spcBef>
              <a:spcAft>
                <a:spcPct val="0"/>
              </a:spcAft>
            </a:pPr>
            <a:r>
              <a:rPr lang="zh-CN" altLang="en-US" sz="1600" kern="100" dirty="0">
                <a:latin typeface="宋体" panose="02010600030101010101" pitchFamily="2" charset="-122"/>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4-19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认知科学的交叉学科的特征</a:t>
            </a:r>
            <a:endParaRPr lang="zh-CN" altLang="zh-CN" sz="1600" kern="100" dirty="0">
              <a:latin typeface="Times New Roman" panose="02020603050405020304" pitchFamily="18" charset="0"/>
              <a:cs typeface="Times New Roman" panose="02020603050405020304" pitchFamily="18" charset="0"/>
            </a:endParaRPr>
          </a:p>
          <a:p>
            <a:pPr indent="1270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Wikipedia</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2022</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圆角矩形 1">
            <a:extLst>
              <a:ext uri="{FF2B5EF4-FFF2-40B4-BE49-F238E27FC236}">
                <a16:creationId xmlns:a16="http://schemas.microsoft.com/office/drawing/2014/main" id="{B776C86C-26B8-4D59-9C43-1D44CEE91134}"/>
              </a:ext>
            </a:extLst>
          </p:cNvPr>
          <p:cNvSpPr/>
          <p:nvPr/>
        </p:nvSpPr>
        <p:spPr>
          <a:xfrm>
            <a:off x="6324672" y="2296209"/>
            <a:ext cx="4933506" cy="3421510"/>
          </a:xfrm>
          <a:prstGeom prst="roundRect">
            <a:avLst>
              <a:gd name="adj" fmla="val 3407"/>
            </a:avLst>
          </a:prstGeom>
          <a:solidFill>
            <a:schemeClr val="accent1">
              <a:lumMod val="75000"/>
            </a:scheme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美国心理学家霍斯顿</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(T· P· Houston)</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等人将关于“认知”的不同观点归纳为五种主要类型</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1</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）认知是信息的处理过程；</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2</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）认知是心理上的符号运算；</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3</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）认知是问题求解</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4</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）认知是思维</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5</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）认知是一组相关的活动</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如知觉、记忆、思维、判断推理、问题求解、学习、想象、概念形成、语言使用等。</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p:txBody>
      </p:sp>
      <p:sp>
        <p:nvSpPr>
          <p:cNvPr id="20" name="文本框 19">
            <a:extLst>
              <a:ext uri="{FF2B5EF4-FFF2-40B4-BE49-F238E27FC236}">
                <a16:creationId xmlns:a16="http://schemas.microsoft.com/office/drawing/2014/main" id="{FFD3C89A-C06A-49F6-9E74-3EADDBF4F7CD}"/>
              </a:ext>
            </a:extLst>
          </p:cNvPr>
          <p:cNvSpPr txBox="1"/>
          <p:nvPr/>
        </p:nvSpPr>
        <p:spPr>
          <a:xfrm>
            <a:off x="6220192" y="1599515"/>
            <a:ext cx="3740799" cy="463781"/>
          </a:xfrm>
          <a:prstGeom prst="rect">
            <a:avLst/>
          </a:prstGeom>
          <a:noFill/>
        </p:spPr>
        <p:txBody>
          <a:bodyPr wrap="square">
            <a:spAutoFit/>
          </a:bodyPr>
          <a:lstStyle/>
          <a:p>
            <a:pPr marL="0" marR="0" lvl="0" indent="127000" defTabSz="914400" eaLnBrk="1" fontAlgn="base" latinLnBrk="0" hangingPunct="1">
              <a:lnSpc>
                <a:spcPct val="110000"/>
              </a:lnSpc>
              <a:spcBef>
                <a:spcPct val="0"/>
              </a:spcBef>
              <a:spcAft>
                <a:spcPct val="0"/>
              </a:spcAft>
              <a:buClrTx/>
              <a:buSzTx/>
              <a:buFontTx/>
              <a:buNone/>
              <a:tabLst/>
              <a:defRPr/>
            </a:pPr>
            <a:r>
              <a:rPr kumimoji="0" lang="zh-CN" altLang="zh-CN" sz="2400" b="1" i="0" u="none" strike="noStrike" kern="100" cap="none" spc="0" normalizeH="0" baseline="0" noProof="0" dirty="0">
                <a:ln>
                  <a:noFill/>
                </a:ln>
                <a:effectLst/>
                <a:uLnTx/>
                <a:uFillTx/>
                <a:latin typeface="黑体" panose="02010609060101010101" pitchFamily="49" charset="-122"/>
                <a:ea typeface="黑体" panose="02010609060101010101" pitchFamily="49" charset="-122"/>
                <a:cs typeface="Times New Roman" panose="02020603050405020304" pitchFamily="18" charset="0"/>
              </a:rPr>
              <a:t>什么是“认知”？</a:t>
            </a:r>
          </a:p>
        </p:txBody>
      </p:sp>
    </p:spTree>
    <p:extLst>
      <p:ext uri="{BB962C8B-B14F-4D97-AF65-F5344CB8AC3E}">
        <p14:creationId xmlns:p14="http://schemas.microsoft.com/office/powerpoint/2010/main" val="102481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3" name="文本框 12">
            <a:extLst>
              <a:ext uri="{FF2B5EF4-FFF2-40B4-BE49-F238E27FC236}">
                <a16:creationId xmlns:a16="http://schemas.microsoft.com/office/drawing/2014/main" id="{4A1E2D9E-CC82-4324-ADA4-4DD5AC438D39}"/>
              </a:ext>
            </a:extLst>
          </p:cNvPr>
          <p:cNvSpPr txBox="1"/>
          <p:nvPr/>
        </p:nvSpPr>
        <p:spPr>
          <a:xfrm>
            <a:off x="3457808" y="807234"/>
            <a:ext cx="5276383" cy="599908"/>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4.2.1</a:t>
            </a:r>
            <a:r>
              <a:rPr lang="en-US" altLang="zh-CN"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rPr>
              <a:t>与数据故事化的联系</a:t>
            </a:r>
          </a:p>
        </p:txBody>
      </p:sp>
      <p:pic>
        <p:nvPicPr>
          <p:cNvPr id="17" name="图片 16" descr="图示&#10;&#10;描述已自动生成">
            <a:extLst>
              <a:ext uri="{FF2B5EF4-FFF2-40B4-BE49-F238E27FC236}">
                <a16:creationId xmlns:a16="http://schemas.microsoft.com/office/drawing/2014/main" id="{409677AC-96F5-4DBB-90E3-F3D709AC4D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2694" y="2271920"/>
            <a:ext cx="8063747" cy="3959061"/>
          </a:xfrm>
          <a:prstGeom prst="rect">
            <a:avLst/>
          </a:prstGeom>
        </p:spPr>
      </p:pic>
      <p:sp>
        <p:nvSpPr>
          <p:cNvPr id="18" name="文本框 17">
            <a:extLst>
              <a:ext uri="{FF2B5EF4-FFF2-40B4-BE49-F238E27FC236}">
                <a16:creationId xmlns:a16="http://schemas.microsoft.com/office/drawing/2014/main" id="{493BA1AB-21B5-4573-9E64-443E228A100B}"/>
              </a:ext>
            </a:extLst>
          </p:cNvPr>
          <p:cNvSpPr txBox="1"/>
          <p:nvPr/>
        </p:nvSpPr>
        <p:spPr>
          <a:xfrm>
            <a:off x="2913471" y="6169215"/>
            <a:ext cx="6122194" cy="34612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4-20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数据故事的</a:t>
            </a:r>
            <a:r>
              <a:rPr lang="en-US" altLang="zh-CN" sz="1600" kern="100" dirty="0">
                <a:latin typeface="Times New Roman" panose="02020603050405020304" pitchFamily="18" charset="0"/>
                <a:cs typeface="Times New Roman" panose="02020603050405020304" pitchFamily="18" charset="0"/>
              </a:rPr>
              <a:t>PCA</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模型与认知科学的联系</a:t>
            </a:r>
            <a:endParaRPr lang="zh-CN" altLang="zh-CN" sz="1600" kern="1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A2064B9-BBC3-450D-B2A0-A5D636A3E44A}"/>
              </a:ext>
            </a:extLst>
          </p:cNvPr>
          <p:cNvSpPr txBox="1"/>
          <p:nvPr/>
        </p:nvSpPr>
        <p:spPr>
          <a:xfrm>
            <a:off x="345641" y="1526871"/>
            <a:ext cx="6096000" cy="369332"/>
          </a:xfrm>
          <a:prstGeom prst="rect">
            <a:avLst/>
          </a:prstGeom>
          <a:noFill/>
        </p:spPr>
        <p:txBody>
          <a:bodyPr wrap="square">
            <a:spAutoFit/>
          </a:bodyPr>
          <a:lstStyle/>
          <a:p>
            <a:r>
              <a:rPr lang="zh-CN" altLang="en-US"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1</a:t>
            </a:r>
            <a:r>
              <a:rPr lang="zh-CN" altLang="en-US" b="1" kern="100" dirty="0">
                <a:solidFill>
                  <a:schemeClr val="tx2"/>
                </a:solidFill>
                <a:latin typeface="等线" panose="02010600030101010101" pitchFamily="2" charset="-122"/>
                <a:ea typeface="仿宋" panose="02010609060101010101" pitchFamily="49" charset="-122"/>
              </a:rPr>
              <a:t>）</a:t>
            </a:r>
            <a:r>
              <a:rPr lang="zh-CN" altLang="zh-CN" b="1" kern="100" dirty="0">
                <a:solidFill>
                  <a:schemeClr val="tx2"/>
                </a:solidFill>
                <a:latin typeface="等线" panose="02010600030101010101" pitchFamily="2" charset="-122"/>
                <a:ea typeface="仿宋" panose="02010609060101010101" pitchFamily="49" charset="-122"/>
              </a:rPr>
              <a:t>数据故事的</a:t>
            </a:r>
            <a:r>
              <a:rPr lang="en-US" altLang="zh-CN" b="1" kern="100" dirty="0">
                <a:solidFill>
                  <a:schemeClr val="tx2"/>
                </a:solidFill>
                <a:latin typeface="等线" panose="02010600030101010101" pitchFamily="2" charset="-122"/>
                <a:ea typeface="仿宋" panose="02010609060101010101" pitchFamily="49" charset="-122"/>
              </a:rPr>
              <a:t>PCA</a:t>
            </a:r>
            <a:r>
              <a:rPr lang="zh-CN" altLang="zh-CN" b="1" kern="100" dirty="0">
                <a:solidFill>
                  <a:schemeClr val="tx2"/>
                </a:solidFill>
                <a:latin typeface="等线" panose="02010600030101010101" pitchFamily="2" charset="-122"/>
                <a:ea typeface="仿宋" panose="02010609060101010101" pitchFamily="49" charset="-122"/>
              </a:rPr>
              <a:t>模型与认知科学的联系</a:t>
            </a:r>
            <a:endParaRPr lang="zh-CN" altLang="en-US" b="1" kern="100" dirty="0">
              <a:solidFill>
                <a:schemeClr val="tx2"/>
              </a:solidFill>
              <a:latin typeface="等线" panose="02010600030101010101" pitchFamily="2" charset="-122"/>
              <a:ea typeface="仿宋" panose="02010609060101010101" pitchFamily="49" charset="-122"/>
            </a:endParaRPr>
          </a:p>
        </p:txBody>
      </p:sp>
      <p:cxnSp>
        <p:nvCxnSpPr>
          <p:cNvPr id="19" name="直接连接符 18">
            <a:extLst>
              <a:ext uri="{FF2B5EF4-FFF2-40B4-BE49-F238E27FC236}">
                <a16:creationId xmlns:a16="http://schemas.microsoft.com/office/drawing/2014/main" id="{11C7DF97-5CD3-428E-8B0D-463C8BF3C0FF}"/>
              </a:ext>
            </a:extLst>
          </p:cNvPr>
          <p:cNvCxnSpPr>
            <a:cxnSpLocks/>
          </p:cNvCxnSpPr>
          <p:nvPr/>
        </p:nvCxnSpPr>
        <p:spPr>
          <a:xfrm flipV="1">
            <a:off x="366905" y="1976237"/>
            <a:ext cx="4599346" cy="1132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94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3" name="文本框 12">
            <a:extLst>
              <a:ext uri="{FF2B5EF4-FFF2-40B4-BE49-F238E27FC236}">
                <a16:creationId xmlns:a16="http://schemas.microsoft.com/office/drawing/2014/main" id="{CB69C138-1DC5-4F52-AE48-A87550F4D66F}"/>
              </a:ext>
            </a:extLst>
          </p:cNvPr>
          <p:cNvSpPr txBox="1"/>
          <p:nvPr/>
        </p:nvSpPr>
        <p:spPr>
          <a:xfrm>
            <a:off x="3457808" y="807234"/>
            <a:ext cx="5276383" cy="599908"/>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4.2.2 </a:t>
            </a:r>
            <a:r>
              <a:rPr lang="zh-CN" altLang="en-US"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rPr>
              <a:t>认知科学的理论与方法</a:t>
            </a:r>
            <a:endParaRPr lang="zh-CN" altLang="zh-CN"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p:txBody>
      </p:sp>
      <p:pic>
        <p:nvPicPr>
          <p:cNvPr id="14" name="图片 13" descr="手机屏幕的截图&#10;&#10;描述已自动生成">
            <a:extLst>
              <a:ext uri="{FF2B5EF4-FFF2-40B4-BE49-F238E27FC236}">
                <a16:creationId xmlns:a16="http://schemas.microsoft.com/office/drawing/2014/main" id="{1594A0CF-2E74-4B59-AE8C-76E4132A29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966" y="2063115"/>
            <a:ext cx="6331098" cy="3780755"/>
          </a:xfrm>
          <a:prstGeom prst="rect">
            <a:avLst/>
          </a:prstGeom>
        </p:spPr>
      </p:pic>
      <p:sp>
        <p:nvSpPr>
          <p:cNvPr id="15" name="文本框 14">
            <a:extLst>
              <a:ext uri="{FF2B5EF4-FFF2-40B4-BE49-F238E27FC236}">
                <a16:creationId xmlns:a16="http://schemas.microsoft.com/office/drawing/2014/main" id="{D36E9237-553C-4C98-A709-0EC42031E65C}"/>
              </a:ext>
            </a:extLst>
          </p:cNvPr>
          <p:cNvSpPr txBox="1"/>
          <p:nvPr/>
        </p:nvSpPr>
        <p:spPr>
          <a:xfrm>
            <a:off x="396711" y="5836302"/>
            <a:ext cx="6122194" cy="341055"/>
          </a:xfrm>
          <a:prstGeom prst="rect">
            <a:avLst/>
          </a:prstGeom>
          <a:noFill/>
        </p:spPr>
        <p:txBody>
          <a:bodyPr wrap="square">
            <a:spAutoFit/>
          </a:bodyPr>
          <a:lstStyle/>
          <a:p>
            <a:pPr indent="266700" algn="ctr">
              <a:lnSpc>
                <a:spcPct val="110000"/>
              </a:lnSpc>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4-21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人类认知和心智的五个层级</a:t>
            </a:r>
            <a:endParaRPr lang="zh-CN" alt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 name="圆角矩形 1">
            <a:extLst>
              <a:ext uri="{FF2B5EF4-FFF2-40B4-BE49-F238E27FC236}">
                <a16:creationId xmlns:a16="http://schemas.microsoft.com/office/drawing/2014/main" id="{2AE1F860-B785-4912-AFE7-920BAB84D140}"/>
              </a:ext>
            </a:extLst>
          </p:cNvPr>
          <p:cNvSpPr/>
          <p:nvPr/>
        </p:nvSpPr>
        <p:spPr>
          <a:xfrm>
            <a:off x="7075758" y="2255324"/>
            <a:ext cx="4697828" cy="3435648"/>
          </a:xfrm>
          <a:prstGeom prst="roundRect">
            <a:avLst>
              <a:gd name="adj" fmla="val 1605"/>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27000">
              <a:lnSpc>
                <a:spcPct val="110000"/>
              </a:lnSpc>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en-US" kern="100" dirty="0">
                <a:latin typeface="等线" panose="02010600030101010101" pitchFamily="2" charset="-122"/>
                <a:ea typeface="宋体" panose="02010600030101010101" pitchFamily="2" charset="-122"/>
                <a:cs typeface="Times New Roman" panose="02020603050405020304" pitchFamily="18" charset="0"/>
              </a:rPr>
              <a:t>   认知和心智五层级理论的建立，使认知科学从交叉学科变成单一学科，因为认知科学有单一的研究对象</a:t>
            </a:r>
            <a:r>
              <a:rPr lang="en-US" altLang="zh-CN" kern="100" dirty="0">
                <a:latin typeface="等线" panose="02010600030101010101" pitchFamily="2" charset="-122"/>
                <a:ea typeface="宋体" panose="02010600030101010101" pitchFamily="2" charset="-122"/>
                <a:cs typeface="Times New Roman" panose="02020603050405020304" pitchFamily="18" charset="0"/>
              </a:rPr>
              <a:t>——</a:t>
            </a:r>
            <a:r>
              <a:rPr lang="zh-CN" altLang="en-US" kern="100" dirty="0">
                <a:latin typeface="等线" panose="02010600030101010101" pitchFamily="2" charset="-122"/>
                <a:ea typeface="宋体" panose="02010600030101010101" pitchFamily="2" charset="-122"/>
                <a:cs typeface="Times New Roman" panose="02020603050405020304" pitchFamily="18" charset="0"/>
              </a:rPr>
              <a:t>人类心智，也有自己独特的研究方法</a:t>
            </a:r>
            <a:r>
              <a:rPr lang="en-US" altLang="zh-CN" kern="100" dirty="0">
                <a:latin typeface="等线" panose="02010600030101010101" pitchFamily="2" charset="-122"/>
                <a:ea typeface="宋体" panose="02010600030101010101" pitchFamily="2" charset="-122"/>
                <a:cs typeface="Times New Roman" panose="02020603050405020304" pitchFamily="18" charset="0"/>
              </a:rPr>
              <a:t>——</a:t>
            </a:r>
            <a:r>
              <a:rPr lang="zh-CN" altLang="en-US" kern="100" dirty="0">
                <a:latin typeface="等线" panose="02010600030101010101" pitchFamily="2" charset="-122"/>
                <a:ea typeface="宋体" panose="02010600030101010101" pitchFamily="2" charset="-122"/>
                <a:cs typeface="Times New Roman" panose="02020603050405020304" pitchFamily="18" charset="0"/>
              </a:rPr>
              <a:t>经验科学和试验分析法。认知科学的学科结构不过是认知科学的学科结构的一个映射。</a:t>
            </a:r>
          </a:p>
          <a:p>
            <a:pPr indent="266700">
              <a:lnSpc>
                <a:spcPct val="150000"/>
              </a:lnSpc>
            </a:pPr>
            <a:r>
              <a:rPr lang="en-US" altLang="zh-CN" i="1" kern="100" dirty="0">
                <a:latin typeface="等线" panose="02010600030101010101" pitchFamily="2" charset="-122"/>
                <a:ea typeface="宋体" panose="02010600030101010101" pitchFamily="2" charset="-122"/>
                <a:cs typeface="Times New Roman" panose="02020603050405020304" pitchFamily="18" charset="0"/>
              </a:rPr>
              <a:t>              ——</a:t>
            </a:r>
            <a:r>
              <a:rPr lang="zh-CN" altLang="en-US" i="1" kern="100" dirty="0">
                <a:latin typeface="等线" panose="02010600030101010101" pitchFamily="2" charset="-122"/>
                <a:ea typeface="宋体" panose="02010600030101010101" pitchFamily="2" charset="-122"/>
                <a:cs typeface="Times New Roman" panose="02020603050405020304" pitchFamily="18" charset="0"/>
              </a:rPr>
              <a:t>蔡曙山（清华大学教授）</a:t>
            </a:r>
          </a:p>
          <a:p>
            <a:pPr indent="127000">
              <a:lnSpc>
                <a:spcPct val="110000"/>
              </a:lnSpc>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CE7C573B-AFBC-4D75-A926-6C8BC9C14B13}"/>
              </a:ext>
            </a:extLst>
          </p:cNvPr>
          <p:cNvSpPr/>
          <p:nvPr/>
        </p:nvSpPr>
        <p:spPr>
          <a:xfrm>
            <a:off x="608091" y="1331684"/>
            <a:ext cx="3102131" cy="460960"/>
          </a:xfrm>
          <a:prstGeom prst="rect">
            <a:avLst/>
          </a:prstGeom>
        </p:spPr>
        <p:txBody>
          <a:bodyPr wrap="non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2</a:t>
            </a:r>
            <a:r>
              <a:rPr lang="zh-CN" altLang="zh-CN" b="1" kern="100" dirty="0">
                <a:solidFill>
                  <a:schemeClr val="tx2"/>
                </a:solidFill>
                <a:latin typeface="等线" panose="02010600030101010101" pitchFamily="2" charset="-122"/>
                <a:ea typeface="仿宋" panose="02010609060101010101" pitchFamily="49" charset="-122"/>
              </a:rPr>
              <a:t>）认知和心智五层级理论</a:t>
            </a:r>
          </a:p>
        </p:txBody>
      </p:sp>
      <p:cxnSp>
        <p:nvCxnSpPr>
          <p:cNvPr id="19" name="直接连接符 18">
            <a:extLst>
              <a:ext uri="{FF2B5EF4-FFF2-40B4-BE49-F238E27FC236}">
                <a16:creationId xmlns:a16="http://schemas.microsoft.com/office/drawing/2014/main" id="{C0729943-532B-485D-BEF7-3DAB3E78839A}"/>
              </a:ext>
            </a:extLst>
          </p:cNvPr>
          <p:cNvCxnSpPr>
            <a:cxnSpLocks/>
          </p:cNvCxnSpPr>
          <p:nvPr/>
        </p:nvCxnSpPr>
        <p:spPr>
          <a:xfrm>
            <a:off x="881961" y="1871330"/>
            <a:ext cx="282826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093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8" name="矩形: 圆顶角 17">
            <a:extLst>
              <a:ext uri="{FF2B5EF4-FFF2-40B4-BE49-F238E27FC236}">
                <a16:creationId xmlns:a16="http://schemas.microsoft.com/office/drawing/2014/main" id="{E23599BF-14F8-41EA-800A-170CF711DE86}"/>
              </a:ext>
            </a:extLst>
          </p:cNvPr>
          <p:cNvSpPr/>
          <p:nvPr/>
        </p:nvSpPr>
        <p:spPr>
          <a:xfrm>
            <a:off x="638708" y="2314521"/>
            <a:ext cx="10412063" cy="1343307"/>
          </a:xfrm>
          <a:prstGeom prst="round2SameRect">
            <a:avLst>
              <a:gd name="adj1" fmla="val 4003"/>
              <a:gd name="adj2" fmla="val 0"/>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顶角 18">
            <a:extLst>
              <a:ext uri="{FF2B5EF4-FFF2-40B4-BE49-F238E27FC236}">
                <a16:creationId xmlns:a16="http://schemas.microsoft.com/office/drawing/2014/main" id="{293A887B-8C78-4A4F-9912-E8CF3ABD4AE0}"/>
              </a:ext>
            </a:extLst>
          </p:cNvPr>
          <p:cNvSpPr/>
          <p:nvPr/>
        </p:nvSpPr>
        <p:spPr>
          <a:xfrm>
            <a:off x="638708" y="3657828"/>
            <a:ext cx="10412062" cy="2321203"/>
          </a:xfrm>
          <a:prstGeom prst="round2SameRect">
            <a:avLst>
              <a:gd name="adj1" fmla="val 0"/>
              <a:gd name="adj2" fmla="val 4275"/>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5" name="文本框 14">
            <a:extLst>
              <a:ext uri="{FF2B5EF4-FFF2-40B4-BE49-F238E27FC236}">
                <a16:creationId xmlns:a16="http://schemas.microsoft.com/office/drawing/2014/main" id="{59242685-2362-44CF-B6A7-A3F63C6BFE33}"/>
              </a:ext>
            </a:extLst>
          </p:cNvPr>
          <p:cNvSpPr txBox="1"/>
          <p:nvPr/>
        </p:nvSpPr>
        <p:spPr>
          <a:xfrm>
            <a:off x="237920" y="631201"/>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3</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）认知科学的研究方法</a:t>
            </a:r>
            <a:endParaRPr kumimoji="0" lang="zh-CN" altLang="zh-CN" sz="1800" b="1" i="0" u="none" strike="noStrike" kern="100" cap="none" spc="0" normalizeH="0" baseline="0" noProof="0" dirty="0">
              <a:ln>
                <a:noFill/>
              </a:ln>
              <a:solidFill>
                <a:srgbClr val="44546A"/>
              </a:solidFill>
              <a:effectLst/>
              <a:uLnTx/>
              <a:uFillTx/>
            </a:endParaRPr>
          </a:p>
        </p:txBody>
      </p:sp>
      <p:sp>
        <p:nvSpPr>
          <p:cNvPr id="17" name="文本框 16">
            <a:extLst>
              <a:ext uri="{FF2B5EF4-FFF2-40B4-BE49-F238E27FC236}">
                <a16:creationId xmlns:a16="http://schemas.microsoft.com/office/drawing/2014/main" id="{85BB3927-A548-4595-A2EB-B85D5AB6D7F7}"/>
              </a:ext>
            </a:extLst>
          </p:cNvPr>
          <p:cNvSpPr txBox="1"/>
          <p:nvPr/>
        </p:nvSpPr>
        <p:spPr>
          <a:xfrm>
            <a:off x="828307" y="1343568"/>
            <a:ext cx="10032864" cy="4519763"/>
          </a:xfrm>
          <a:prstGeom prst="rect">
            <a:avLst/>
          </a:prstGeom>
          <a:noFill/>
        </p:spPr>
        <p:txBody>
          <a:bodyPr wrap="square">
            <a:spAutoFit/>
          </a:bodyPr>
          <a:lstStyle/>
          <a:p>
            <a:pPr indent="266700" fontAlgn="base">
              <a:lnSpc>
                <a:spcPct val="200000"/>
              </a:lnSpc>
              <a:spcBef>
                <a:spcPct val="0"/>
              </a:spcBef>
              <a:spcAft>
                <a:spcPct val="0"/>
              </a:spcAft>
            </a:pPr>
            <a:r>
              <a:rPr lang="en-US" altLang="zh-CN" kern="100" dirty="0">
                <a:latin typeface="Times New Roman" panose="02020603050405020304" pitchFamily="18" charset="0"/>
                <a:ea typeface="宋体" pitchFamily="2" charset="-122"/>
                <a:cs typeface="Times New Roman" panose="02020603050405020304" pitchFamily="18" charset="0"/>
              </a:rPr>
              <a:t> </a:t>
            </a:r>
            <a:r>
              <a:rPr lang="zh-CN" altLang="zh-CN" kern="100" dirty="0">
                <a:latin typeface="Times New Roman" panose="02020603050405020304" pitchFamily="18" charset="0"/>
                <a:ea typeface="微软雅黑" panose="020B0503020204020204" pitchFamily="34" charset="-122"/>
                <a:cs typeface="Times New Roman" panose="02020603050405020304" pitchFamily="18" charset="0"/>
              </a:rPr>
              <a:t>认知科学的独特研究方法——经验科学和实验分析方法对于数据故事化具有重要借鉴意义。</a:t>
            </a:r>
            <a:endParaRPr lang="en-US" altLang="zh-CN" kern="100"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fontAlgn="base">
              <a:lnSpc>
                <a:spcPct val="200000"/>
              </a:lnSpc>
              <a:spcBef>
                <a:spcPct val="0"/>
              </a:spcBef>
              <a:spcAft>
                <a:spcPct val="0"/>
              </a:spcAft>
            </a:pPr>
            <a:endParaRPr lang="zh-CN" altLang="zh-CN" kern="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base">
              <a:lnSpc>
                <a:spcPct val="200000"/>
              </a:lnSpc>
              <a:spcBef>
                <a:spcPct val="0"/>
              </a:spcBef>
              <a:spcAft>
                <a:spcPts val="600"/>
              </a:spcAft>
              <a:buFont typeface="Wingdings" panose="05000000000000000000" pitchFamily="2" charset="2"/>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经验科学方法：认知科学中常用的经验科学方法有行为主义方法、功能主义、文化主义方法、联结主义方法、双透视主义等。</a:t>
            </a:r>
            <a:endParaRPr lang="zh-CN" altLang="zh-CN" kern="100" dirty="0">
              <a:latin typeface="Times New Roman" panose="02020603050405020304" pitchFamily="18" charset="0"/>
              <a:cs typeface="Times New Roman" panose="02020603050405020304" pitchFamily="18" charset="0"/>
            </a:endParaRPr>
          </a:p>
          <a:p>
            <a:pPr marL="342900" indent="-342900" fontAlgn="base">
              <a:lnSpc>
                <a:spcPct val="200000"/>
              </a:lnSpc>
              <a:spcBef>
                <a:spcPct val="0"/>
              </a:spcBef>
              <a:spcAft>
                <a:spcPts val="600"/>
              </a:spcAft>
              <a:buFont typeface="Wingdings" panose="05000000000000000000" pitchFamily="2" charset="2"/>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实验分析方法：认知科学中常用的实验技术有：脑电图</a:t>
            </a:r>
            <a:r>
              <a:rPr lang="en-US" altLang="zh-CN" kern="100" dirty="0">
                <a:latin typeface="Times New Roman" panose="02020603050405020304" pitchFamily="18" charset="0"/>
                <a:cs typeface="Times New Roman" panose="02020603050405020304" pitchFamily="18" charset="0"/>
              </a:rPr>
              <a:t>(electroencephalogram</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EEG)</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、脑磁图</a:t>
            </a:r>
            <a:r>
              <a:rPr lang="en-US" altLang="zh-CN" kern="100" dirty="0">
                <a:latin typeface="Times New Roman" panose="02020603050405020304" pitchFamily="18" charset="0"/>
                <a:cs typeface="Times New Roman" panose="02020603050405020304" pitchFamily="18" charset="0"/>
              </a:rPr>
              <a:t> (magneto-encephalography ,MEG)</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、单光子发射计算机断层成像</a:t>
            </a:r>
            <a:r>
              <a:rPr lang="en-US" altLang="zh-CN" kern="100" dirty="0">
                <a:latin typeface="Times New Roman" panose="02020603050405020304" pitchFamily="18" charset="0"/>
                <a:cs typeface="Times New Roman" panose="02020603050405020304" pitchFamily="18" charset="0"/>
              </a:rPr>
              <a:t>(single photo emission CT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SPECT)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、正电子发射断层成像</a:t>
            </a:r>
            <a:r>
              <a:rPr lang="en-US" altLang="zh-CN" kern="100" dirty="0">
                <a:latin typeface="Times New Roman" panose="02020603050405020304" pitchFamily="18" charset="0"/>
                <a:cs typeface="Times New Roman" panose="02020603050405020304" pitchFamily="18" charset="0"/>
              </a:rPr>
              <a:t>(positron emission tomography</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PET)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和功能性磁共振成像</a:t>
            </a:r>
            <a:r>
              <a:rPr lang="en-US" altLang="zh-CN" kern="100" dirty="0">
                <a:latin typeface="Times New Roman" panose="02020603050405020304" pitchFamily="18" charset="0"/>
                <a:cs typeface="Times New Roman" panose="02020603050405020304" pitchFamily="18" charset="0"/>
              </a:rPr>
              <a:t>(functional magnetic resonance imaging</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fMRI)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等。</a:t>
            </a:r>
            <a:endParaRPr lang="zh-CN" altLang="zh-CN" kern="100" dirty="0">
              <a:latin typeface="Times New Roman" panose="02020603050405020304" pitchFamily="18" charset="0"/>
              <a:cs typeface="Times New Roman" panose="02020603050405020304" pitchFamily="18" charset="0"/>
            </a:endParaRPr>
          </a:p>
        </p:txBody>
      </p:sp>
      <p:cxnSp>
        <p:nvCxnSpPr>
          <p:cNvPr id="20" name="直接连接符 19">
            <a:extLst>
              <a:ext uri="{FF2B5EF4-FFF2-40B4-BE49-F238E27FC236}">
                <a16:creationId xmlns:a16="http://schemas.microsoft.com/office/drawing/2014/main" id="{28B742D3-AE00-46CF-B719-FE498ADE8B87}"/>
              </a:ext>
            </a:extLst>
          </p:cNvPr>
          <p:cNvCxnSpPr>
            <a:cxnSpLocks/>
          </p:cNvCxnSpPr>
          <p:nvPr/>
        </p:nvCxnSpPr>
        <p:spPr>
          <a:xfrm>
            <a:off x="428305" y="1159271"/>
            <a:ext cx="282826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053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6F473FA3-6BD9-484C-B627-1DD2D240A9CD}"/>
              </a:ext>
            </a:extLst>
          </p:cNvPr>
          <p:cNvSpPr txBox="1"/>
          <p:nvPr/>
        </p:nvSpPr>
        <p:spPr>
          <a:xfrm>
            <a:off x="768875" y="843901"/>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4</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）记忆及遗忘</a:t>
            </a:r>
            <a:endParaRPr kumimoji="0" lang="zh-CN" altLang="zh-CN" sz="1800" b="1" i="0" u="none" strike="noStrike" kern="100" cap="none" spc="0" normalizeH="0" baseline="0" noProof="0" dirty="0">
              <a:ln>
                <a:noFill/>
              </a:ln>
              <a:solidFill>
                <a:srgbClr val="44546A"/>
              </a:solidFill>
              <a:effectLst/>
              <a:uLnTx/>
              <a:uFillTx/>
            </a:endParaRPr>
          </a:p>
        </p:txBody>
      </p:sp>
      <p:sp>
        <p:nvSpPr>
          <p:cNvPr id="18" name="文本框 17">
            <a:extLst>
              <a:ext uri="{FF2B5EF4-FFF2-40B4-BE49-F238E27FC236}">
                <a16:creationId xmlns:a16="http://schemas.microsoft.com/office/drawing/2014/main" id="{61FF59E2-37D6-472F-AD0D-93DD0A3D8DCE}"/>
              </a:ext>
            </a:extLst>
          </p:cNvPr>
          <p:cNvSpPr txBox="1"/>
          <p:nvPr/>
        </p:nvSpPr>
        <p:spPr>
          <a:xfrm>
            <a:off x="2494475" y="1868680"/>
            <a:ext cx="6122194"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kern="100" dirty="0">
                <a:solidFill>
                  <a:schemeClr val="accent1">
                    <a:lumMod val="75000"/>
                  </a:schemeClr>
                </a:solidFill>
                <a:latin typeface="Times New Roman" panose="02020603050405020304" pitchFamily="18" charset="0"/>
                <a:cs typeface="Times New Roman" panose="02020603050405020304" pitchFamily="18" charset="0"/>
              </a:rPr>
              <a:t>4-1 </a:t>
            </a:r>
            <a:r>
              <a:rPr lang="zh-CN" altLang="zh-CN"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记忆的间隔时间与记忆的数量之间的关系</a:t>
            </a:r>
            <a:endParaRPr lang="zh-CN" altLang="zh-CN" kern="100"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19" name="表格 18">
            <a:extLst>
              <a:ext uri="{FF2B5EF4-FFF2-40B4-BE49-F238E27FC236}">
                <a16:creationId xmlns:a16="http://schemas.microsoft.com/office/drawing/2014/main" id="{B2DF63F1-5AD4-45B8-AC46-DF7FF695E293}"/>
              </a:ext>
            </a:extLst>
          </p:cNvPr>
          <p:cNvGraphicFramePr>
            <a:graphicFrameLocks noGrp="1"/>
          </p:cNvGraphicFramePr>
          <p:nvPr>
            <p:extLst>
              <p:ext uri="{D42A27DB-BD31-4B8C-83A1-F6EECF244321}">
                <p14:modId xmlns:p14="http://schemas.microsoft.com/office/powerpoint/2010/main" val="2682662349"/>
              </p:ext>
            </p:extLst>
          </p:nvPr>
        </p:nvGraphicFramePr>
        <p:xfrm>
          <a:off x="2206443" y="2481097"/>
          <a:ext cx="7465050" cy="3395471"/>
        </p:xfrm>
        <a:graphic>
          <a:graphicData uri="http://schemas.openxmlformats.org/drawingml/2006/table">
            <a:tbl>
              <a:tblPr firstRow="1" firstCol="1" bandRow="1"/>
              <a:tblGrid>
                <a:gridCol w="1071269">
                  <a:extLst>
                    <a:ext uri="{9D8B030D-6E8A-4147-A177-3AD203B41FA5}">
                      <a16:colId xmlns:a16="http://schemas.microsoft.com/office/drawing/2014/main" val="2698586302"/>
                    </a:ext>
                  </a:extLst>
                </a:gridCol>
                <a:gridCol w="3795955">
                  <a:extLst>
                    <a:ext uri="{9D8B030D-6E8A-4147-A177-3AD203B41FA5}">
                      <a16:colId xmlns:a16="http://schemas.microsoft.com/office/drawing/2014/main" val="2234004188"/>
                    </a:ext>
                  </a:extLst>
                </a:gridCol>
                <a:gridCol w="2597826">
                  <a:extLst>
                    <a:ext uri="{9D8B030D-6E8A-4147-A177-3AD203B41FA5}">
                      <a16:colId xmlns:a16="http://schemas.microsoft.com/office/drawing/2014/main" val="540115898"/>
                    </a:ext>
                  </a:extLst>
                </a:gridCol>
              </a:tblGrid>
              <a:tr h="768574">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zh-CN" sz="1800" kern="100" dirty="0">
                          <a:effectLst/>
                          <a:latin typeface="华文仿宋" panose="02010600040101010101" pitchFamily="2" charset="-122"/>
                          <a:ea typeface="华文仿宋" panose="02010600040101010101" pitchFamily="2" charset="-122"/>
                        </a:rPr>
                        <a:t>序号</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zh-CN" sz="1800" kern="100" dirty="0">
                          <a:effectLst/>
                          <a:latin typeface="华文仿宋" panose="02010600040101010101" pitchFamily="2" charset="-122"/>
                          <a:ea typeface="华文仿宋" panose="02010600040101010101" pitchFamily="2" charset="-122"/>
                        </a:rPr>
                        <a:t>记忆的时间间隔</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zh-CN" sz="1800" kern="100" dirty="0">
                          <a:effectLst/>
                          <a:latin typeface="华文仿宋" panose="02010600040101010101" pitchFamily="2" charset="-122"/>
                          <a:ea typeface="华文仿宋" panose="02010600040101010101" pitchFamily="2" charset="-122"/>
                        </a:rPr>
                        <a:t>记忆量</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661862080"/>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1</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800" kern="100" dirty="0">
                          <a:effectLst/>
                          <a:latin typeface="华文仿宋" panose="02010600040101010101" pitchFamily="2" charset="-122"/>
                          <a:ea typeface="华文仿宋" panose="02010600040101010101" pitchFamily="2" charset="-122"/>
                        </a:rPr>
                        <a:t>刚刚记忆</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a:effectLst/>
                          <a:latin typeface="华文仿宋" panose="02010600040101010101" pitchFamily="2" charset="-122"/>
                          <a:ea typeface="华文仿宋" panose="02010600040101010101" pitchFamily="2" charset="-122"/>
                        </a:rPr>
                        <a:t>100%</a:t>
                      </a:r>
                      <a:endParaRPr lang="zh-CN" sz="24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630578024"/>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2</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20</a:t>
                      </a:r>
                      <a:r>
                        <a:rPr lang="zh-CN" sz="1800" kern="100" dirty="0">
                          <a:effectLst/>
                          <a:latin typeface="华文仿宋" panose="02010600040101010101" pitchFamily="2" charset="-122"/>
                          <a:ea typeface="华文仿宋" panose="02010600040101010101" pitchFamily="2" charset="-122"/>
                        </a:rPr>
                        <a:t>分钟后</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a:effectLst/>
                          <a:latin typeface="华文仿宋" panose="02010600040101010101" pitchFamily="2" charset="-122"/>
                          <a:ea typeface="华文仿宋" panose="02010600040101010101" pitchFamily="2" charset="-122"/>
                        </a:rPr>
                        <a:t>58.2%</a:t>
                      </a:r>
                      <a:endParaRPr lang="zh-CN" sz="24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767525"/>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3</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1</a:t>
                      </a:r>
                      <a:r>
                        <a:rPr lang="zh-CN" sz="1800" kern="100" dirty="0">
                          <a:effectLst/>
                          <a:latin typeface="华文仿宋" panose="02010600040101010101" pitchFamily="2" charset="-122"/>
                          <a:ea typeface="华文仿宋" panose="02010600040101010101" pitchFamily="2" charset="-122"/>
                        </a:rPr>
                        <a:t>个小时后</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a:effectLst/>
                          <a:latin typeface="华文仿宋" panose="02010600040101010101" pitchFamily="2" charset="-122"/>
                          <a:ea typeface="华文仿宋" panose="02010600040101010101" pitchFamily="2" charset="-122"/>
                        </a:rPr>
                        <a:t>44.2%</a:t>
                      </a:r>
                      <a:endParaRPr lang="zh-CN" sz="24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30888271"/>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4</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8-9</a:t>
                      </a:r>
                      <a:r>
                        <a:rPr lang="zh-CN" sz="1800" kern="100" dirty="0">
                          <a:effectLst/>
                          <a:latin typeface="华文仿宋" panose="02010600040101010101" pitchFamily="2" charset="-122"/>
                          <a:ea typeface="华文仿宋" panose="02010600040101010101" pitchFamily="2" charset="-122"/>
                        </a:rPr>
                        <a:t>小时后</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a:effectLst/>
                          <a:latin typeface="华文仿宋" panose="02010600040101010101" pitchFamily="2" charset="-122"/>
                          <a:ea typeface="华文仿宋" panose="02010600040101010101" pitchFamily="2" charset="-122"/>
                        </a:rPr>
                        <a:t>35.8%</a:t>
                      </a:r>
                      <a:endParaRPr lang="zh-CN" sz="24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918400724"/>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5</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1</a:t>
                      </a:r>
                      <a:r>
                        <a:rPr lang="zh-CN" sz="1800" kern="100" dirty="0">
                          <a:effectLst/>
                          <a:latin typeface="华文仿宋" panose="02010600040101010101" pitchFamily="2" charset="-122"/>
                          <a:ea typeface="华文仿宋" panose="02010600040101010101" pitchFamily="2" charset="-122"/>
                        </a:rPr>
                        <a:t>天后</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33.7%</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837949939"/>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6</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a:effectLst/>
                          <a:latin typeface="华文仿宋" panose="02010600040101010101" pitchFamily="2" charset="-122"/>
                          <a:ea typeface="华文仿宋" panose="02010600040101010101" pitchFamily="2" charset="-122"/>
                        </a:rPr>
                        <a:t>2</a:t>
                      </a:r>
                      <a:r>
                        <a:rPr lang="zh-CN" sz="1800" kern="100">
                          <a:effectLst/>
                          <a:latin typeface="华文仿宋" panose="02010600040101010101" pitchFamily="2" charset="-122"/>
                          <a:ea typeface="华文仿宋" panose="02010600040101010101" pitchFamily="2" charset="-122"/>
                        </a:rPr>
                        <a:t>天后</a:t>
                      </a:r>
                      <a:endParaRPr lang="zh-CN" sz="24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27.8%</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79550897"/>
                  </a:ext>
                </a:extLst>
              </a:tr>
              <a:tr h="37527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7</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a:effectLst/>
                          <a:latin typeface="华文仿宋" panose="02010600040101010101" pitchFamily="2" charset="-122"/>
                          <a:ea typeface="华文仿宋" panose="02010600040101010101" pitchFamily="2" charset="-122"/>
                        </a:rPr>
                        <a:t>6</a:t>
                      </a:r>
                      <a:r>
                        <a:rPr lang="zh-CN" sz="1800" kern="100">
                          <a:effectLst/>
                          <a:latin typeface="华文仿宋" panose="02010600040101010101" pitchFamily="2" charset="-122"/>
                          <a:ea typeface="华文仿宋" panose="02010600040101010101" pitchFamily="2" charset="-122"/>
                        </a:rPr>
                        <a:t>天后</a:t>
                      </a:r>
                      <a:endParaRPr lang="zh-CN" sz="24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800" kern="100" dirty="0">
                          <a:effectLst/>
                          <a:latin typeface="华文仿宋" panose="02010600040101010101" pitchFamily="2" charset="-122"/>
                          <a:ea typeface="华文仿宋" panose="02010600040101010101" pitchFamily="2" charset="-122"/>
                        </a:rPr>
                        <a:t>25.4%</a:t>
                      </a:r>
                      <a:endParaRPr lang="zh-CN" sz="2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21923889"/>
                  </a:ext>
                </a:extLst>
              </a:tr>
            </a:tbl>
          </a:graphicData>
        </a:graphic>
      </p:graphicFrame>
      <p:cxnSp>
        <p:nvCxnSpPr>
          <p:cNvPr id="20" name="直接连接符 19">
            <a:extLst>
              <a:ext uri="{FF2B5EF4-FFF2-40B4-BE49-F238E27FC236}">
                <a16:creationId xmlns:a16="http://schemas.microsoft.com/office/drawing/2014/main" id="{D9CC5697-A4B6-4610-81B4-365DE2BF8D4E}"/>
              </a:ext>
            </a:extLst>
          </p:cNvPr>
          <p:cNvCxnSpPr>
            <a:cxnSpLocks/>
          </p:cNvCxnSpPr>
          <p:nvPr/>
        </p:nvCxnSpPr>
        <p:spPr>
          <a:xfrm>
            <a:off x="907312" y="1375144"/>
            <a:ext cx="191386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745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23" name="pic">
            <a:extLst>
              <a:ext uri="{FF2B5EF4-FFF2-40B4-BE49-F238E27FC236}">
                <a16:creationId xmlns:a16="http://schemas.microsoft.com/office/drawing/2014/main" id="{5AA207AF-C012-4E46-98B2-A9A1D503CFB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016718" y="1844824"/>
            <a:ext cx="5606907" cy="3700491"/>
          </a:xfrm>
          <a:prstGeom prst="rect">
            <a:avLst/>
          </a:prstGeom>
        </p:spPr>
      </p:pic>
      <p:sp>
        <p:nvSpPr>
          <p:cNvPr id="24" name="文本框 23">
            <a:extLst>
              <a:ext uri="{FF2B5EF4-FFF2-40B4-BE49-F238E27FC236}">
                <a16:creationId xmlns:a16="http://schemas.microsoft.com/office/drawing/2014/main" id="{7EFD2A1E-4634-475D-B3F9-BE953F8F2F60}"/>
              </a:ext>
            </a:extLst>
          </p:cNvPr>
          <p:cNvSpPr txBox="1"/>
          <p:nvPr/>
        </p:nvSpPr>
        <p:spPr>
          <a:xfrm>
            <a:off x="6048994" y="5733256"/>
            <a:ext cx="6122194" cy="634020"/>
          </a:xfrm>
          <a:prstGeom prst="rect">
            <a:avLst/>
          </a:prstGeom>
          <a:noFill/>
        </p:spPr>
        <p:txBody>
          <a:bodyPr wrap="square">
            <a:spAutoFit/>
          </a:bodyPr>
          <a:lstStyle/>
          <a:p>
            <a:pPr indent="1270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4-22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艾宾浩斯记忆遗忘曲线</a:t>
            </a:r>
            <a:endParaRPr lang="zh-CN" altLang="zh-CN" sz="1600" kern="100" dirty="0">
              <a:latin typeface="Times New Roman" panose="02020603050405020304" pitchFamily="18" charset="0"/>
              <a:cs typeface="Times New Roman" panose="02020603050405020304" pitchFamily="18" charset="0"/>
            </a:endParaRPr>
          </a:p>
          <a:p>
            <a:pPr indent="1270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wranx.com</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7" name="矩形: 圆角 26">
            <a:extLst>
              <a:ext uri="{FF2B5EF4-FFF2-40B4-BE49-F238E27FC236}">
                <a16:creationId xmlns:a16="http://schemas.microsoft.com/office/drawing/2014/main" id="{7261921B-8B4D-4C39-93CF-FEDC1E83BBC9}"/>
              </a:ext>
            </a:extLst>
          </p:cNvPr>
          <p:cNvSpPr/>
          <p:nvPr/>
        </p:nvSpPr>
        <p:spPr>
          <a:xfrm>
            <a:off x="369136" y="843515"/>
            <a:ext cx="5174512" cy="5404884"/>
          </a:xfrm>
          <a:prstGeom prst="roundRect">
            <a:avLst>
              <a:gd name="adj" fmla="val 2493"/>
            </a:avLst>
          </a:prstGeom>
          <a:solidFill>
            <a:schemeClr val="accent1">
              <a:lumMod val="50000"/>
            </a:schemeClr>
          </a:solidFill>
          <a:ln>
            <a:noFill/>
          </a:ln>
          <a:effectLst>
            <a:outerShdw blurRad="44450" dist="27940" dir="5400000" algn="ctr">
              <a:srgbClr val="000000">
                <a:alpha val="32000"/>
              </a:srgb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8B2863D-AA65-4409-82C2-1CAD4EBC1FC1}"/>
                  </a:ext>
                </a:extLst>
              </p:cNvPr>
              <p:cNvSpPr txBox="1"/>
              <p:nvPr/>
            </p:nvSpPr>
            <p:spPr>
              <a:xfrm>
                <a:off x="734776" y="1701778"/>
                <a:ext cx="4543646" cy="4380495"/>
              </a:xfrm>
              <a:prstGeom prst="rect">
                <a:avLst/>
              </a:prstGeom>
              <a:noFill/>
            </p:spPr>
            <p:txBody>
              <a:bodyPr wrap="square">
                <a:spAutoFit/>
              </a:bodyPr>
              <a:lstStyle/>
              <a:p>
                <a:pPr marL="0" marR="0" lvl="0" indent="127000" defTabSz="914400" eaLnBrk="1" fontAlgn="base" latinLnBrk="0" hangingPunct="1">
                  <a:lnSpc>
                    <a:spcPct val="12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以初次记忆为例，初次记忆之后经过了</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X</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小时，那么记忆率</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y</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可以近似地满足</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127000"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   </a:t>
                </a:r>
                <a14:m>
                  <m:oMath xmlns:m="http://schemas.openxmlformats.org/officeDocument/2006/math">
                    <m:r>
                      <a:rPr kumimoji="0" lang="en-US" altLang="zh-CN" sz="1800" b="0" i="1" u="none" strike="noStrike" kern="100" cap="none" spc="0" normalizeH="0" baseline="0" noProof="0" smtClean="0">
                        <a:ln>
                          <a:noFill/>
                        </a:ln>
                        <a:solidFill>
                          <a:prstClr val="white"/>
                        </a:solidFill>
                        <a:effectLst/>
                        <a:uLnTx/>
                        <a:uFillTx/>
                        <a:latin typeface="Cambria Math" panose="02040503050406030204" pitchFamily="18" charset="0"/>
                        <a:cs typeface="Times New Roman" panose="02020603050405020304" pitchFamily="18" charset="0"/>
                      </a:rPr>
                      <m:t>𝑦</m:t>
                    </m:r>
                    <m:r>
                      <a:rPr kumimoji="0" lang="en-US" altLang="zh-CN" sz="1800" b="0" i="1" u="none" strike="noStrike" kern="100" cap="none" spc="0" normalizeH="0" baseline="0" noProof="0" smtClean="0">
                        <a:ln>
                          <a:noFill/>
                        </a:ln>
                        <a:solidFill>
                          <a:prstClr val="white"/>
                        </a:solidFill>
                        <a:effectLst/>
                        <a:uLnTx/>
                        <a:uFillTx/>
                        <a:latin typeface="Cambria Math" panose="02040503050406030204" pitchFamily="18" charset="0"/>
                        <a:cs typeface="Times New Roman" panose="02020603050405020304" pitchFamily="18" charset="0"/>
                      </a:rPr>
                      <m:t>=1−</m:t>
                    </m:r>
                    <m:sSup>
                      <m:sSupPr>
                        <m:ctrlPr>
                          <a:rPr kumimoji="0" lang="zh-CN" altLang="zh-CN" sz="1800" b="0" i="1" u="none" strike="noStrike" kern="1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1800" b="0" i="1" u="none" strike="noStrike" kern="100" cap="none" spc="0" normalizeH="0" baseline="0" noProof="0" smtClean="0">
                            <a:ln>
                              <a:noFill/>
                            </a:ln>
                            <a:solidFill>
                              <a:prstClr val="white"/>
                            </a:solidFill>
                            <a:effectLst/>
                            <a:uLnTx/>
                            <a:uFillTx/>
                            <a:latin typeface="Cambria Math" panose="02040503050406030204" pitchFamily="18" charset="0"/>
                            <a:cs typeface="Times New Roman" panose="02020603050405020304" pitchFamily="18" charset="0"/>
                          </a:rPr>
                          <m:t>0.56</m:t>
                        </m:r>
                        <m:r>
                          <a:rPr kumimoji="0" lang="en-US" altLang="zh-CN" sz="1800" b="0" i="1" u="none" strike="noStrike" kern="100" cap="none" spc="0" normalizeH="0" baseline="0" noProof="0" smtClean="0">
                            <a:ln>
                              <a:noFill/>
                            </a:ln>
                            <a:solidFill>
                              <a:prstClr val="white"/>
                            </a:solidFill>
                            <a:effectLst/>
                            <a:uLnTx/>
                            <a:uFillTx/>
                            <a:latin typeface="Cambria Math" panose="02040503050406030204" pitchFamily="18" charset="0"/>
                            <a:cs typeface="Times New Roman" panose="02020603050405020304" pitchFamily="18" charset="0"/>
                          </a:rPr>
                          <m:t>𝑥</m:t>
                        </m:r>
                      </m:e>
                      <m:sup>
                        <m:r>
                          <a:rPr kumimoji="0" lang="en-US" altLang="zh-CN" sz="1800" b="0" i="1" u="none" strike="noStrike" kern="100" cap="none" spc="0" normalizeH="0" baseline="0" noProof="0" smtClean="0">
                            <a:ln>
                              <a:noFill/>
                            </a:ln>
                            <a:solidFill>
                              <a:prstClr val="white"/>
                            </a:solidFill>
                            <a:effectLst/>
                            <a:uLnTx/>
                            <a:uFillTx/>
                            <a:latin typeface="Cambria Math" panose="02040503050406030204" pitchFamily="18" charset="0"/>
                            <a:cs typeface="Times New Roman" panose="02020603050405020304" pitchFamily="18" charset="0"/>
                          </a:rPr>
                          <m:t>0.06</m:t>
                        </m:r>
                      </m:sup>
                    </m:sSup>
                  </m:oMath>
                </a14:m>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127000"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   </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例如，如果数据故事的受众记忆的信息量为</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1</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，那么</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1</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个小时和一天（</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24</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小时）后，记忆信息量的剩余值将分别下降到</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0.440</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和</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0.337</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127000" defTabSz="914400" eaLnBrk="1" fontAlgn="base" latinLnBrk="0" hangingPunct="1">
                  <a:lnSpc>
                    <a:spcPct val="120000"/>
                  </a:lnSpc>
                  <a:spcBef>
                    <a:spcPct val="0"/>
                  </a:spcBef>
                  <a:spcAft>
                    <a:spcPct val="0"/>
                  </a:spcAft>
                  <a:buClrTx/>
                  <a:buSzTx/>
                  <a:buFontTx/>
                  <a:buNone/>
                  <a:tabLst/>
                  <a:defRPr/>
                </a:pP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   </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艾宾浩斯记忆遗忘曲线表明，在数据故事化，尤其是数据故事的叙述中，将一些重要观点进行“有间隔地重述（而不是连续重述）”的必要性。此外，数据故事的叙述者有时需要针对同一个业务需求，有间隔地重述相同或相似的数据故事。</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18B2863D-AA65-4409-82C2-1CAD4EBC1FC1}"/>
                  </a:ext>
                </a:extLst>
              </p:cNvPr>
              <p:cNvSpPr txBox="1">
                <a:spLocks noRot="1" noChangeAspect="1" noMove="1" noResize="1" noEditPoints="1" noAdjustHandles="1" noChangeArrowheads="1" noChangeShapeType="1" noTextEdit="1"/>
              </p:cNvSpPr>
              <p:nvPr/>
            </p:nvSpPr>
            <p:spPr>
              <a:xfrm>
                <a:off x="734776" y="1701778"/>
                <a:ext cx="4543646" cy="4380495"/>
              </a:xfrm>
              <a:prstGeom prst="rect">
                <a:avLst/>
              </a:prstGeom>
              <a:blipFill>
                <a:blip r:embed="rId6"/>
                <a:stretch>
                  <a:fillRect l="-1208" t="-417" r="-1879" b="-974"/>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61DA6305-FA66-482B-8112-825AB2997EB0}"/>
              </a:ext>
            </a:extLst>
          </p:cNvPr>
          <p:cNvSpPr txBox="1"/>
          <p:nvPr/>
        </p:nvSpPr>
        <p:spPr>
          <a:xfrm>
            <a:off x="1127591" y="1097558"/>
            <a:ext cx="4049104" cy="470257"/>
          </a:xfrm>
          <a:prstGeom prst="rect">
            <a:avLst/>
          </a:prstGeom>
          <a:noFill/>
        </p:spPr>
        <p:txBody>
          <a:bodyPr wrap="square">
            <a:spAutoFit/>
          </a:bodyPr>
          <a:lstStyle/>
          <a:p>
            <a:pPr marL="0" marR="0" lvl="0" indent="127000" defTabSz="914400" eaLnBrk="1" fontAlgn="base" latinLnBrk="0" hangingPunct="1">
              <a:lnSpc>
                <a:spcPct val="110000"/>
              </a:lnSpc>
              <a:spcBef>
                <a:spcPct val="0"/>
              </a:spcBef>
              <a:spcAft>
                <a:spcPct val="0"/>
              </a:spcAft>
              <a:buClrTx/>
              <a:buSzTx/>
              <a:buFontTx/>
              <a:buNone/>
              <a:tabLst/>
              <a:defRPr/>
            </a:pPr>
            <a:r>
              <a:rPr kumimoji="0" lang="zh-CN" altLang="zh-CN" sz="2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艾宾浩斯记忆遗忘曲线</a:t>
            </a:r>
          </a:p>
        </p:txBody>
      </p:sp>
    </p:spTree>
    <p:extLst>
      <p:ext uri="{BB962C8B-B14F-4D97-AF65-F5344CB8AC3E}">
        <p14:creationId xmlns:p14="http://schemas.microsoft.com/office/powerpoint/2010/main" val="34988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4" name="文本框 23">
            <a:extLst>
              <a:ext uri="{FF2B5EF4-FFF2-40B4-BE49-F238E27FC236}">
                <a16:creationId xmlns:a16="http://schemas.microsoft.com/office/drawing/2014/main" id="{9C966F6E-DEB3-430F-AB64-C0868717BE4A}"/>
              </a:ext>
            </a:extLst>
          </p:cNvPr>
          <p:cNvSpPr txBox="1"/>
          <p:nvPr/>
        </p:nvSpPr>
        <p:spPr>
          <a:xfrm>
            <a:off x="-127045" y="265878"/>
            <a:ext cx="6122194" cy="460960"/>
          </a:xfrm>
          <a:prstGeom prst="rect">
            <a:avLst/>
          </a:prstGeom>
          <a:noFill/>
        </p:spPr>
        <p:txBody>
          <a:bodyPr wrap="square">
            <a:spAutoFit/>
          </a:bodyPr>
          <a:lstStyle/>
          <a:p>
            <a:pPr fontAlgn="base">
              <a:lnSpc>
                <a:spcPct val="150000"/>
              </a:lnSpc>
              <a:spcBef>
                <a:spcPts val="600"/>
              </a:spcBef>
              <a:spcAft>
                <a:spcPts val="600"/>
              </a:spcAft>
            </a:pPr>
            <a:r>
              <a:rPr lang="zh-CN" altLang="zh-CN" b="1" kern="100" dirty="0">
                <a:solidFill>
                  <a:srgbClr val="44546A"/>
                </a:solidFill>
                <a:ea typeface="仿宋" panose="02010609060101010101" pitchFamily="49" charset="-122"/>
              </a:rPr>
              <a:t>（</a:t>
            </a:r>
            <a:r>
              <a:rPr lang="en-US" altLang="zh-CN" b="1" kern="100" dirty="0">
                <a:solidFill>
                  <a:srgbClr val="44546A"/>
                </a:solidFill>
                <a:ea typeface="仿宋" panose="02010609060101010101" pitchFamily="49" charset="-122"/>
              </a:rPr>
              <a:t>5</a:t>
            </a:r>
            <a:r>
              <a:rPr lang="zh-CN" altLang="zh-CN" b="1" kern="100" dirty="0">
                <a:solidFill>
                  <a:srgbClr val="44546A"/>
                </a:solidFill>
                <a:ea typeface="仿宋" panose="02010609060101010101" pitchFamily="49" charset="-122"/>
              </a:rPr>
              <a:t>）感知与理解</a:t>
            </a:r>
          </a:p>
        </p:txBody>
      </p:sp>
      <p:pic>
        <p:nvPicPr>
          <p:cNvPr id="25" name="pic">
            <a:extLst>
              <a:ext uri="{FF2B5EF4-FFF2-40B4-BE49-F238E27FC236}">
                <a16:creationId xmlns:a16="http://schemas.microsoft.com/office/drawing/2014/main" id="{D1C1C9E7-D56F-4359-8EFF-1C3CEF78EE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670699" y="2169363"/>
            <a:ext cx="5204342" cy="3098292"/>
          </a:xfrm>
          <a:prstGeom prst="rect">
            <a:avLst/>
          </a:prstGeom>
        </p:spPr>
      </p:pic>
      <p:sp>
        <p:nvSpPr>
          <p:cNvPr id="26" name="文本框 25">
            <a:extLst>
              <a:ext uri="{FF2B5EF4-FFF2-40B4-BE49-F238E27FC236}">
                <a16:creationId xmlns:a16="http://schemas.microsoft.com/office/drawing/2014/main" id="{50114FD9-8308-42BD-9796-A47AC63DC04C}"/>
              </a:ext>
            </a:extLst>
          </p:cNvPr>
          <p:cNvSpPr txBox="1"/>
          <p:nvPr/>
        </p:nvSpPr>
        <p:spPr>
          <a:xfrm>
            <a:off x="7044033" y="5373006"/>
            <a:ext cx="4680520" cy="634020"/>
          </a:xfrm>
          <a:prstGeom prst="rect">
            <a:avLst/>
          </a:prstGeom>
          <a:noFill/>
        </p:spPr>
        <p:txBody>
          <a:bodyPr wrap="square">
            <a:spAutoFit/>
          </a:bodyPr>
          <a:lstStyle/>
          <a:p>
            <a:pPr indent="1270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4-23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格式塔分组原则</a:t>
            </a:r>
            <a:r>
              <a:rPr lang="zh-CN" altLang="zh-CN" sz="1600" kern="100" dirty="0">
                <a:latin typeface="Times New Roman" panose="02020603050405020304" pitchFamily="18" charset="0"/>
                <a:cs typeface="Times New Roman" panose="02020603050405020304" pitchFamily="18" charset="0"/>
              </a:rPr>
              <a:t>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cs typeface="Times New Roman" panose="02020603050405020304" pitchFamily="18" charset="0"/>
              </a:rPr>
              <a:t>Gestalt lows</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latin typeface="Times New Roman" panose="02020603050405020304" pitchFamily="18" charset="0"/>
              <a:cs typeface="Times New Roman" panose="02020603050405020304" pitchFamily="18" charset="0"/>
            </a:endParaRPr>
          </a:p>
          <a:p>
            <a:pPr indent="127000" algn="ctr" fontAlgn="base">
              <a:lnSpc>
                <a:spcPct val="110000"/>
              </a:lnSpc>
              <a:spcBef>
                <a:spcPct val="0"/>
              </a:spcBef>
              <a:spcAft>
                <a:spcPct val="0"/>
              </a:spcAft>
            </a:pP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Mariana WA</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2021)</a:t>
            </a:r>
            <a:endParaRPr lang="zh-CN" altLang="zh-CN"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2B8FCBDA-C54E-4FA8-BC7D-AEA36C7341AB}"/>
              </a:ext>
            </a:extLst>
          </p:cNvPr>
          <p:cNvSpPr/>
          <p:nvPr/>
        </p:nvSpPr>
        <p:spPr>
          <a:xfrm>
            <a:off x="295695" y="764468"/>
            <a:ext cx="6012615" cy="695185"/>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1D73A14-8B7F-45E9-9CED-1B7532F0579E}"/>
              </a:ext>
            </a:extLst>
          </p:cNvPr>
          <p:cNvSpPr/>
          <p:nvPr/>
        </p:nvSpPr>
        <p:spPr>
          <a:xfrm>
            <a:off x="295695" y="1461699"/>
            <a:ext cx="6012615" cy="803059"/>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E632A19-8733-4366-9720-398C54FB107A}"/>
              </a:ext>
            </a:extLst>
          </p:cNvPr>
          <p:cNvSpPr/>
          <p:nvPr/>
        </p:nvSpPr>
        <p:spPr>
          <a:xfrm>
            <a:off x="295694" y="2284034"/>
            <a:ext cx="6012615" cy="803057"/>
          </a:xfrm>
          <a:prstGeom prst="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44CDE50E-C6E7-49DB-87E2-85D8F9C7D5B5}"/>
              </a:ext>
            </a:extLst>
          </p:cNvPr>
          <p:cNvSpPr/>
          <p:nvPr/>
        </p:nvSpPr>
        <p:spPr>
          <a:xfrm>
            <a:off x="295694" y="3108415"/>
            <a:ext cx="6012615" cy="803057"/>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E814D79-FC35-412C-907A-4053BB37821D}"/>
              </a:ext>
            </a:extLst>
          </p:cNvPr>
          <p:cNvSpPr/>
          <p:nvPr/>
        </p:nvSpPr>
        <p:spPr>
          <a:xfrm>
            <a:off x="295693" y="3913703"/>
            <a:ext cx="6012615" cy="803057"/>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C25C64D-C835-4579-B809-308E3B38FB1F}"/>
              </a:ext>
            </a:extLst>
          </p:cNvPr>
          <p:cNvSpPr/>
          <p:nvPr/>
        </p:nvSpPr>
        <p:spPr>
          <a:xfrm>
            <a:off x="295693" y="4688857"/>
            <a:ext cx="6012615" cy="801425"/>
          </a:xfrm>
          <a:prstGeom prst="rect">
            <a:avLst/>
          </a:prstGeom>
          <a:solidFill>
            <a:schemeClr val="accent3">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91279270-0C00-4B55-8D72-613A4FF5C62E}"/>
              </a:ext>
            </a:extLst>
          </p:cNvPr>
          <p:cNvSpPr/>
          <p:nvPr/>
        </p:nvSpPr>
        <p:spPr>
          <a:xfrm>
            <a:off x="304455" y="5378503"/>
            <a:ext cx="6012615" cy="876679"/>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7C5F9BA-770B-4FD5-950C-D063F6B3B64D}"/>
              </a:ext>
            </a:extLst>
          </p:cNvPr>
          <p:cNvSpPr txBox="1"/>
          <p:nvPr/>
        </p:nvSpPr>
        <p:spPr>
          <a:xfrm>
            <a:off x="371649" y="891212"/>
            <a:ext cx="5777097" cy="5492145"/>
          </a:xfrm>
          <a:prstGeom prst="rect">
            <a:avLst/>
          </a:prstGeom>
          <a:noFill/>
        </p:spPr>
        <p:txBody>
          <a:bodyPr wrap="square">
            <a:spAutoFit/>
          </a:bodyPr>
          <a:lstStyle/>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邻近原则</a:t>
            </a:r>
            <a:r>
              <a:rPr lang="en-US" altLang="zh-CN" sz="1600" kern="100" dirty="0">
                <a:solidFill>
                  <a:srgbClr val="44546A"/>
                </a:solidFill>
                <a:cs typeface="Times New Roman" panose="02020603050405020304" pitchFamily="18" charset="0"/>
              </a:rPr>
              <a:t>(Proximity)</a:t>
            </a:r>
            <a:r>
              <a:rPr lang="zh-CN" altLang="zh-CN" sz="1600" kern="100" dirty="0">
                <a:solidFill>
                  <a:srgbClr val="44546A"/>
                </a:solidFill>
                <a:ea typeface="宋体" panose="02010600030101010101" pitchFamily="2" charset="-122"/>
                <a:cs typeface="Times New Roman" panose="02020603050405020304" pitchFamily="18" charset="0"/>
              </a:rPr>
              <a:t>：接近或邻近的物体会被认为是一个整体。</a:t>
            </a:r>
            <a:endParaRPr lang="zh-CN" altLang="zh-CN" sz="1600" kern="100" dirty="0">
              <a:solidFill>
                <a:srgbClr val="44546A"/>
              </a:solidFill>
              <a:cs typeface="Times New Roman" panose="02020603050405020304" pitchFamily="18" charset="0"/>
            </a:endParaRPr>
          </a:p>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相似原则</a:t>
            </a:r>
            <a:r>
              <a:rPr lang="en-US" altLang="zh-CN" sz="1600" kern="100" dirty="0">
                <a:solidFill>
                  <a:srgbClr val="44546A"/>
                </a:solidFill>
                <a:cs typeface="Times New Roman" panose="02020603050405020304" pitchFamily="18" charset="0"/>
              </a:rPr>
              <a:t>(Similarity)</a:t>
            </a:r>
            <a:r>
              <a:rPr lang="zh-CN" altLang="zh-CN" sz="1600" kern="100" dirty="0">
                <a:solidFill>
                  <a:srgbClr val="44546A"/>
                </a:solidFill>
                <a:ea typeface="宋体" panose="02010600030101010101" pitchFamily="2" charset="-122"/>
                <a:cs typeface="Times New Roman" panose="02020603050405020304" pitchFamily="18" charset="0"/>
              </a:rPr>
              <a:t>：刺激物的形状、大小、颜色、强度等物理属性方面比较相似时，这些刺激物就容易被组织起来而构成一个整体。</a:t>
            </a:r>
            <a:endParaRPr lang="zh-CN" altLang="zh-CN" sz="1600" kern="100" dirty="0">
              <a:solidFill>
                <a:srgbClr val="44546A"/>
              </a:solidFill>
              <a:cs typeface="Times New Roman" panose="02020603050405020304" pitchFamily="18" charset="0"/>
            </a:endParaRPr>
          </a:p>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连续性原则</a:t>
            </a:r>
            <a:r>
              <a:rPr lang="en-US" altLang="zh-CN" sz="1600" kern="100" dirty="0">
                <a:solidFill>
                  <a:srgbClr val="44546A"/>
                </a:solidFill>
                <a:cs typeface="Times New Roman" panose="02020603050405020304" pitchFamily="18" charset="0"/>
              </a:rPr>
              <a:t>(Continuity)</a:t>
            </a:r>
            <a:r>
              <a:rPr lang="zh-CN" altLang="zh-CN" sz="1600" kern="100" dirty="0">
                <a:solidFill>
                  <a:srgbClr val="44546A"/>
                </a:solidFill>
                <a:ea typeface="宋体" panose="02010600030101010101" pitchFamily="2" charset="-122"/>
                <a:cs typeface="Times New Roman" panose="02020603050405020304" pitchFamily="18" charset="0"/>
              </a:rPr>
              <a:t>：如果一个图形的某些部分可以被看作是连接在一起的，那么这些部分就相对容易被受众认知为一个整体。</a:t>
            </a:r>
            <a:endParaRPr lang="zh-CN" altLang="zh-CN" sz="1600" kern="100" dirty="0">
              <a:solidFill>
                <a:srgbClr val="44546A"/>
              </a:solidFill>
              <a:cs typeface="Times New Roman" panose="02020603050405020304" pitchFamily="18" charset="0"/>
            </a:endParaRPr>
          </a:p>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闭合原则</a:t>
            </a:r>
            <a:r>
              <a:rPr lang="en-US" altLang="zh-CN" sz="1600" kern="100" dirty="0">
                <a:solidFill>
                  <a:srgbClr val="44546A"/>
                </a:solidFill>
                <a:cs typeface="Times New Roman" panose="02020603050405020304" pitchFamily="18" charset="0"/>
              </a:rPr>
              <a:t>(Closure)</a:t>
            </a:r>
            <a:r>
              <a:rPr lang="zh-CN" altLang="zh-CN" sz="1600" kern="100" dirty="0">
                <a:solidFill>
                  <a:srgbClr val="44546A"/>
                </a:solidFill>
                <a:ea typeface="宋体" panose="02010600030101010101" pitchFamily="2" charset="-122"/>
                <a:cs typeface="Times New Roman" panose="02020603050405020304" pitchFamily="18" charset="0"/>
              </a:rPr>
              <a:t>：有些图形是一个没有闭合的残缺的图形，但主体有一种使其闭合的倾向，即主体能自行填补缺口而把其知觉为一个整体。</a:t>
            </a:r>
            <a:endParaRPr lang="zh-CN" altLang="zh-CN" sz="1600" kern="100" dirty="0">
              <a:solidFill>
                <a:srgbClr val="44546A"/>
              </a:solidFill>
              <a:cs typeface="Times New Roman" panose="02020603050405020304" pitchFamily="18" charset="0"/>
            </a:endParaRPr>
          </a:p>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共向原则</a:t>
            </a:r>
            <a:r>
              <a:rPr lang="en-US" altLang="zh-CN" sz="1600" kern="100" dirty="0">
                <a:solidFill>
                  <a:srgbClr val="44546A"/>
                </a:solidFill>
                <a:cs typeface="Times New Roman" panose="02020603050405020304" pitchFamily="18" charset="0"/>
              </a:rPr>
              <a:t>(Common fate)</a:t>
            </a:r>
            <a:r>
              <a:rPr lang="zh-CN" altLang="zh-CN" sz="1600" kern="100" dirty="0">
                <a:solidFill>
                  <a:srgbClr val="44546A"/>
                </a:solidFill>
                <a:ea typeface="宋体" panose="02010600030101010101" pitchFamily="2" charset="-122"/>
                <a:cs typeface="Times New Roman" panose="02020603050405020304" pitchFamily="18" charset="0"/>
              </a:rPr>
              <a:t>：如果一个对象中的一部分都向共同的方向去运动，那这些共同移动的部分就易被感知为一个整体。</a:t>
            </a:r>
            <a:endParaRPr lang="zh-CN" altLang="zh-CN" sz="1600" kern="100" dirty="0">
              <a:solidFill>
                <a:srgbClr val="44546A"/>
              </a:solidFill>
              <a:cs typeface="Times New Roman" panose="02020603050405020304" pitchFamily="18" charset="0"/>
            </a:endParaRPr>
          </a:p>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对称原则（</a:t>
            </a:r>
            <a:r>
              <a:rPr lang="en-US" altLang="zh-CN" sz="1600" kern="100" dirty="0">
                <a:solidFill>
                  <a:srgbClr val="44546A"/>
                </a:solidFill>
                <a:cs typeface="Times New Roman" panose="02020603050405020304" pitchFamily="18" charset="0"/>
              </a:rPr>
              <a:t>Symmetry</a:t>
            </a:r>
            <a:r>
              <a:rPr lang="zh-CN" altLang="zh-CN" sz="1600" kern="100" dirty="0">
                <a:solidFill>
                  <a:srgbClr val="44546A"/>
                </a:solidFill>
                <a:ea typeface="宋体" panose="02010600030101010101" pitchFamily="2" charset="-122"/>
                <a:cs typeface="Times New Roman" panose="02020603050405020304" pitchFamily="18" charset="0"/>
              </a:rPr>
              <a:t>）：平衡的、对称的图形</a:t>
            </a:r>
            <a:r>
              <a:rPr lang="en-US" altLang="zh-CN" sz="1600" kern="100" dirty="0">
                <a:solidFill>
                  <a:srgbClr val="44546A"/>
                </a:solidFill>
                <a:cs typeface="Times New Roman" panose="02020603050405020304" pitchFamily="18" charset="0"/>
              </a:rPr>
              <a:t>,</a:t>
            </a:r>
            <a:r>
              <a:rPr lang="zh-CN" altLang="zh-CN" sz="1600" kern="100" dirty="0">
                <a:solidFill>
                  <a:srgbClr val="44546A"/>
                </a:solidFill>
                <a:ea typeface="宋体" panose="02010600030101010101" pitchFamily="2" charset="-122"/>
                <a:cs typeface="Times New Roman" panose="02020603050405020304" pitchFamily="18" charset="0"/>
              </a:rPr>
              <a:t>与非对称图形相比</a:t>
            </a:r>
            <a:r>
              <a:rPr lang="en-US" altLang="zh-CN" sz="1600" kern="100" dirty="0">
                <a:solidFill>
                  <a:srgbClr val="44546A"/>
                </a:solidFill>
                <a:cs typeface="Times New Roman" panose="02020603050405020304" pitchFamily="18" charset="0"/>
              </a:rPr>
              <a:t>,</a:t>
            </a:r>
            <a:r>
              <a:rPr lang="zh-CN" altLang="zh-CN" sz="1600" kern="100" dirty="0">
                <a:solidFill>
                  <a:srgbClr val="44546A"/>
                </a:solidFill>
                <a:ea typeface="宋体" panose="02010600030101010101" pitchFamily="2" charset="-122"/>
                <a:cs typeface="Times New Roman" panose="02020603050405020304" pitchFamily="18" charset="0"/>
              </a:rPr>
              <a:t>更加容易组织在一起被知觉为一个整体。</a:t>
            </a:r>
            <a:endParaRPr lang="en-US" altLang="zh-CN" sz="1600" kern="100" dirty="0">
              <a:solidFill>
                <a:srgbClr val="44546A"/>
              </a:solidFill>
              <a:ea typeface="宋体" panose="02010600030101010101" pitchFamily="2" charset="-122"/>
              <a:cs typeface="Times New Roman" panose="02020603050405020304" pitchFamily="18" charset="0"/>
            </a:endParaRPr>
          </a:p>
          <a:p>
            <a:pPr fontAlgn="base">
              <a:lnSpc>
                <a:spcPct val="110000"/>
              </a:lnSpc>
              <a:spcBef>
                <a:spcPct val="0"/>
              </a:spcBef>
              <a:spcAft>
                <a:spcPct val="0"/>
              </a:spcAft>
            </a:pPr>
            <a:endParaRPr lang="zh-CN" altLang="zh-CN" sz="1600" kern="100" dirty="0">
              <a:solidFill>
                <a:srgbClr val="44546A"/>
              </a:solidFill>
              <a:cs typeface="Times New Roman" panose="02020603050405020304" pitchFamily="18" charset="0"/>
            </a:endParaRPr>
          </a:p>
          <a:p>
            <a:pPr marL="342900" indent="-342900" fontAlgn="base">
              <a:lnSpc>
                <a:spcPct val="110000"/>
              </a:lnSpc>
              <a:spcBef>
                <a:spcPct val="0"/>
              </a:spcBef>
              <a:spcAft>
                <a:spcPct val="0"/>
              </a:spcAft>
              <a:buFont typeface="Wingdings" panose="05000000000000000000" pitchFamily="2" charset="2"/>
              <a:buChar char=""/>
            </a:pPr>
            <a:r>
              <a:rPr lang="zh-CN" altLang="zh-CN" sz="1600" kern="100" dirty="0">
                <a:solidFill>
                  <a:srgbClr val="44546A"/>
                </a:solidFill>
                <a:ea typeface="宋体" panose="02010600030101010101" pitchFamily="2" charset="-122"/>
                <a:cs typeface="Times New Roman" panose="02020603050405020304" pitchFamily="18" charset="0"/>
              </a:rPr>
              <a:t>熟悉原则（</a:t>
            </a:r>
            <a:r>
              <a:rPr lang="en-US" altLang="zh-CN" sz="1600" kern="100" dirty="0">
                <a:solidFill>
                  <a:srgbClr val="44546A"/>
                </a:solidFill>
                <a:cs typeface="Times New Roman" panose="02020603050405020304" pitchFamily="18" charset="0"/>
              </a:rPr>
              <a:t>Familiarity</a:t>
            </a:r>
            <a:r>
              <a:rPr lang="zh-CN" altLang="zh-CN" sz="1600" kern="100" dirty="0">
                <a:solidFill>
                  <a:srgbClr val="44546A"/>
                </a:solidFill>
                <a:ea typeface="宋体" panose="02010600030101010101" pitchFamily="2" charset="-122"/>
                <a:cs typeface="Times New Roman" panose="02020603050405020304" pitchFamily="18" charset="0"/>
              </a:rPr>
              <a:t>）。人们对一个复杂对象进行知觉时，只要没有特定的要求，就会常常倾向于把对象看作是有组织的简单的规则图形。</a:t>
            </a:r>
            <a:endParaRPr lang="zh-CN" altLang="zh-CN" sz="1600" kern="100" dirty="0">
              <a:solidFill>
                <a:srgbClr val="44546A"/>
              </a:solidFill>
              <a:cs typeface="Times New Roman" panose="02020603050405020304" pitchFamily="18" charset="0"/>
            </a:endParaRPr>
          </a:p>
        </p:txBody>
      </p:sp>
      <p:cxnSp>
        <p:nvCxnSpPr>
          <p:cNvPr id="28" name="直接连接符 27">
            <a:extLst>
              <a:ext uri="{FF2B5EF4-FFF2-40B4-BE49-F238E27FC236}">
                <a16:creationId xmlns:a16="http://schemas.microsoft.com/office/drawing/2014/main" id="{B32B51AD-7CAB-4379-9FDD-DBD98E090EC7}"/>
              </a:ext>
            </a:extLst>
          </p:cNvPr>
          <p:cNvCxnSpPr>
            <a:cxnSpLocks/>
          </p:cNvCxnSpPr>
          <p:nvPr/>
        </p:nvCxnSpPr>
        <p:spPr>
          <a:xfrm>
            <a:off x="295695" y="629285"/>
            <a:ext cx="1913860" cy="0"/>
          </a:xfrm>
          <a:prstGeom prst="line">
            <a:avLst/>
          </a:prstGeom>
          <a:ln>
            <a:noFill/>
          </a:ln>
          <a:effectLst/>
          <a:scene3d>
            <a:camera prst="orthographicFront">
              <a:rot lat="0" lon="0" rev="0"/>
            </a:camera>
            <a:lightRig rig="contrasting" dir="t">
              <a:rot lat="0" lon="0" rev="7800000"/>
            </a:lightRig>
          </a:scene3d>
          <a:sp3d>
            <a:bevelT w="139700" h="13970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878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4.2</a:t>
            </a:r>
            <a:r>
              <a:rPr lang="zh-CN" altLang="en-US" sz="1400" dirty="0">
                <a:solidFill>
                  <a:schemeClr val="bg1"/>
                </a:solidFill>
                <a:latin typeface="宋体" panose="02010600030101010101" pitchFamily="2" charset="-122"/>
                <a:ea typeface="宋体" panose="02010600030101010101" pitchFamily="2" charset="-122"/>
                <a:sym typeface="+mn-ea"/>
              </a:rPr>
              <a:t> 故事科学</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40" name="图片 39">
            <a:extLst>
              <a:ext uri="{FF2B5EF4-FFF2-40B4-BE49-F238E27FC236}">
                <a16:creationId xmlns:a16="http://schemas.microsoft.com/office/drawing/2014/main" id="{F44993E4-8446-4268-BF1D-57C8983F92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89126" y="2338280"/>
            <a:ext cx="2751581" cy="2751581"/>
          </a:xfrm>
          <a:prstGeom prst="rect">
            <a:avLst/>
          </a:prstGeom>
          <a:noFill/>
          <a:ln>
            <a:noFill/>
          </a:ln>
        </p:spPr>
      </p:pic>
      <p:pic>
        <p:nvPicPr>
          <p:cNvPr id="41" name="图片 40">
            <a:extLst>
              <a:ext uri="{FF2B5EF4-FFF2-40B4-BE49-F238E27FC236}">
                <a16:creationId xmlns:a16="http://schemas.microsoft.com/office/drawing/2014/main" id="{4A5B5DFB-6F61-4823-A80A-CC8873EDB36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23528" y="1634305"/>
            <a:ext cx="4328965" cy="4328965"/>
          </a:xfrm>
          <a:prstGeom prst="rect">
            <a:avLst/>
          </a:prstGeom>
          <a:noFill/>
          <a:ln>
            <a:noFill/>
          </a:ln>
        </p:spPr>
      </p:pic>
      <p:sp>
        <p:nvSpPr>
          <p:cNvPr id="42" name="文本框 41">
            <a:extLst>
              <a:ext uri="{FF2B5EF4-FFF2-40B4-BE49-F238E27FC236}">
                <a16:creationId xmlns:a16="http://schemas.microsoft.com/office/drawing/2014/main" id="{2F14978B-13A1-43DF-B7AE-AD21AFB2247A}"/>
              </a:ext>
            </a:extLst>
          </p:cNvPr>
          <p:cNvSpPr txBox="1"/>
          <p:nvPr/>
        </p:nvSpPr>
        <p:spPr>
          <a:xfrm>
            <a:off x="2840219" y="5675690"/>
            <a:ext cx="6122194" cy="34612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4-24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格式塔分组原则的示例</a:t>
            </a:r>
            <a:endParaRPr lang="zh-CN" altLang="zh-CN" sz="1600" kern="1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4DAA204A-96D8-4FE2-AC6E-D58B334FD3D2}"/>
              </a:ext>
            </a:extLst>
          </p:cNvPr>
          <p:cNvSpPr txBox="1"/>
          <p:nvPr/>
        </p:nvSpPr>
        <p:spPr>
          <a:xfrm>
            <a:off x="3457808" y="807234"/>
            <a:ext cx="5276383" cy="599908"/>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4.2.2 </a:t>
            </a:r>
            <a:r>
              <a:rPr lang="zh-CN" altLang="en-US"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rPr>
              <a:t>认知科学的</a:t>
            </a:r>
            <a:r>
              <a:rPr lang="zh-CN" altLang="en-US" sz="3200" b="1" kern="100" dirty="0">
                <a:solidFill>
                  <a:schemeClr val="accent5">
                    <a:lumMod val="50000"/>
                  </a:schemeClr>
                </a:solidFill>
                <a:latin typeface="黑体" panose="02010609060101010101" pitchFamily="49" charset="-122"/>
                <a:ea typeface="黑体" panose="02010609060101010101" pitchFamily="49" charset="-122"/>
                <a:cs typeface="Times New Roman" panose="02020603050405020304" pitchFamily="18" charset="0"/>
              </a:rPr>
              <a:t>应用</a:t>
            </a:r>
            <a:endParaRPr lang="zh-CN" altLang="zh-CN"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41004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227224"/>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29</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1416358" y="2459666"/>
            <a:ext cx="4785968"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4.3 </a:t>
            </a:r>
            <a:r>
              <a:rPr lang="zh-CN" altLang="en-US" sz="4800" kern="0" dirty="0">
                <a:ln/>
                <a:solidFill>
                  <a:srgbClr val="44546A"/>
                </a:solidFill>
                <a:effectLst>
                  <a:reflection blurRad="6350" stA="53000" endA="300" endPos="35500" dir="5400000" sy="-90000" algn="bl" rotWithShape="0"/>
                </a:effectLst>
              </a:rPr>
              <a:t>数据可视化</a:t>
            </a:r>
          </a:p>
        </p:txBody>
      </p:sp>
      <p:sp>
        <p:nvSpPr>
          <p:cNvPr id="9" name="副标题 6">
            <a:extLst>
              <a:ext uri="{FF2B5EF4-FFF2-40B4-BE49-F238E27FC236}">
                <a16:creationId xmlns:a16="http://schemas.microsoft.com/office/drawing/2014/main" id="{1BD9E359-8A67-4AEA-BCEA-5D7744959E4A}"/>
              </a:ext>
            </a:extLst>
          </p:cNvPr>
          <p:cNvSpPr txBox="1">
            <a:spLocks/>
          </p:cNvSpPr>
          <p:nvPr/>
        </p:nvSpPr>
        <p:spPr>
          <a:xfrm>
            <a:off x="3935760" y="4077072"/>
            <a:ext cx="4320480" cy="1752600"/>
          </a:xfrm>
          <a:prstGeom prst="rect">
            <a:avLst/>
          </a:prstGeom>
        </p:spPr>
        <p:txBody>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 4.2  </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认知科学</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 4.4  </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可解释性机器学习</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296105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pic>
        <p:nvPicPr>
          <p:cNvPr id="19" name="图片 18">
            <a:extLst>
              <a:ext uri="{FF2B5EF4-FFF2-40B4-BE49-F238E27FC236}">
                <a16:creationId xmlns:a16="http://schemas.microsoft.com/office/drawing/2014/main" id="{281D2A54-E732-49AE-A0F2-2FF7E2B551D0}"/>
              </a:ext>
            </a:extLst>
          </p:cNvPr>
          <p:cNvPicPr>
            <a:picLocks noChangeAspect="1"/>
          </p:cNvPicPr>
          <p:nvPr/>
        </p:nvPicPr>
        <p:blipFill>
          <a:blip r:embed="rId5"/>
          <a:stretch>
            <a:fillRect/>
          </a:stretch>
        </p:blipFill>
        <p:spPr>
          <a:xfrm>
            <a:off x="337236" y="476671"/>
            <a:ext cx="6983134" cy="5287807"/>
          </a:xfrm>
          <a:prstGeom prst="rect">
            <a:avLst/>
          </a:prstGeom>
        </p:spPr>
      </p:pic>
      <p:sp>
        <p:nvSpPr>
          <p:cNvPr id="24" name="矩形: 圆角 23">
            <a:extLst>
              <a:ext uri="{FF2B5EF4-FFF2-40B4-BE49-F238E27FC236}">
                <a16:creationId xmlns:a16="http://schemas.microsoft.com/office/drawing/2014/main" id="{CC7DBD6F-553F-41BF-A309-F926D757960D}"/>
              </a:ext>
            </a:extLst>
          </p:cNvPr>
          <p:cNvSpPr/>
          <p:nvPr/>
        </p:nvSpPr>
        <p:spPr>
          <a:xfrm>
            <a:off x="7768856" y="2274296"/>
            <a:ext cx="4231757" cy="1483074"/>
          </a:xfrm>
          <a:prstGeom prst="roundRect">
            <a:avLst>
              <a:gd name="adj" fmla="val 5514"/>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0236651-D9F7-49D4-B496-6D3551A99876}"/>
              </a:ext>
            </a:extLst>
          </p:cNvPr>
          <p:cNvSpPr/>
          <p:nvPr/>
        </p:nvSpPr>
        <p:spPr>
          <a:xfrm>
            <a:off x="7759603" y="4152271"/>
            <a:ext cx="4231757" cy="1483074"/>
          </a:xfrm>
          <a:prstGeom prst="roundRect">
            <a:avLst>
              <a:gd name="adj" fmla="val 5514"/>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
            <a:extLst>
              <a:ext uri="{FF2B5EF4-FFF2-40B4-BE49-F238E27FC236}">
                <a16:creationId xmlns:a16="http://schemas.microsoft.com/office/drawing/2014/main" id="{F449B7AC-BCC7-4449-BB68-7C89E405C36A}"/>
              </a:ext>
            </a:extLst>
          </p:cNvPr>
          <p:cNvSpPr/>
          <p:nvPr/>
        </p:nvSpPr>
        <p:spPr>
          <a:xfrm>
            <a:off x="7896200" y="2378949"/>
            <a:ext cx="3958565" cy="3242130"/>
          </a:xfrm>
          <a:prstGeom prst="roundRect">
            <a:avLst>
              <a:gd name="adj" fmla="val 2349"/>
            </a:avLst>
          </a:prstGeom>
          <a:no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传统故事是文学和艺术的范畴，而数据故事是科学和工程的范畴。</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a:t>
            </a:r>
            <a:r>
              <a:rPr kumimoji="0" lang="zh-CN" altLang="en-US" sz="1800" b="0" i="1"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朝乐门（本书作者）</a:t>
            </a:r>
            <a:endParaRPr kumimoji="0" lang="en-US" altLang="zh-CN" sz="1800" b="0" i="1"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endParaRPr lang="en-US" altLang="zh-CN" kern="0" dirty="0">
              <a:solidFill>
                <a:schemeClr val="bg1"/>
              </a:solidFill>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也许，故事只是有灵魂的数据</a:t>
            </a:r>
            <a:r>
              <a:rPr kumimoji="0" lang="en-US" altLang="zh-CN" sz="1800" b="0" i="0"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(Maybe stories are just data with a soul)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 </a:t>
            </a:r>
            <a:r>
              <a:rPr kumimoji="0" lang="en-US" altLang="zh-CN" sz="1800" b="0" i="1" u="none" strike="noStrike" kern="0" cap="none" spc="0" normalizeH="0" baseline="0" noProof="0" dirty="0" err="1">
                <a:ln>
                  <a:noFill/>
                </a:ln>
                <a:solidFill>
                  <a:schemeClr val="bg1"/>
                </a:solidFill>
                <a:effectLst/>
                <a:uLnTx/>
                <a:uFillTx/>
                <a:latin typeface="Times New Roman" panose="02020603050405020304" pitchFamily="18" charset="0"/>
                <a:ea typeface="宋体"/>
                <a:cs typeface="Times New Roman" panose="02020603050405020304" pitchFamily="18" charset="0"/>
              </a:rPr>
              <a:t>Brené</a:t>
            </a:r>
            <a:r>
              <a:rPr kumimoji="0" lang="en-US" altLang="zh-CN" sz="1800" b="0" i="1" u="none" strike="noStrike" kern="0" cap="none" spc="0" normalizeH="0" baseline="0" noProof="0" dirty="0">
                <a:ln>
                  <a:noFill/>
                </a:ln>
                <a:solidFill>
                  <a:schemeClr val="bg1"/>
                </a:solidFill>
                <a:effectLst/>
                <a:uLnTx/>
                <a:uFillTx/>
                <a:latin typeface="Times New Roman" panose="02020603050405020304" pitchFamily="18" charset="0"/>
                <a:ea typeface="宋体"/>
                <a:cs typeface="Times New Roman" panose="02020603050405020304" pitchFamily="18" charset="0"/>
              </a:rPr>
              <a:t> Brown</a:t>
            </a:r>
          </a:p>
        </p:txBody>
      </p:sp>
      <p:sp>
        <p:nvSpPr>
          <p:cNvPr id="21" name="文本框 20">
            <a:extLst>
              <a:ext uri="{FF2B5EF4-FFF2-40B4-BE49-F238E27FC236}">
                <a16:creationId xmlns:a16="http://schemas.microsoft.com/office/drawing/2014/main" id="{C21FC56F-295F-47EB-94B4-463C8A9BC674}"/>
              </a:ext>
            </a:extLst>
          </p:cNvPr>
          <p:cNvSpPr txBox="1"/>
          <p:nvPr/>
        </p:nvSpPr>
        <p:spPr>
          <a:xfrm>
            <a:off x="1263813" y="5898861"/>
            <a:ext cx="6111814" cy="377860"/>
          </a:xfrm>
          <a:prstGeom prst="rect">
            <a:avLst/>
          </a:prstGeom>
          <a:noFill/>
        </p:spPr>
        <p:txBody>
          <a:bodyPr wrap="square">
            <a:spAutoFit/>
          </a:bodyPr>
          <a:lstStyle/>
          <a:p>
            <a:pPr indent="1270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4-1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数据故事化的理论基础</a:t>
            </a:r>
            <a:endParaRPr lang="zh-CN" altLang="zh-CN" kern="1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B285AC87-9057-4646-AE28-4C90D2CABAA7}"/>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1526929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19" name="图片 18" descr="图示, 维恩图&#10;&#10;描述已自动生成">
            <a:extLst>
              <a:ext uri="{FF2B5EF4-FFF2-40B4-BE49-F238E27FC236}">
                <a16:creationId xmlns:a16="http://schemas.microsoft.com/office/drawing/2014/main" id="{4C3C5AD7-1D46-49C0-874D-0D72AABBF6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4625" y="1618922"/>
            <a:ext cx="6839331" cy="2905924"/>
          </a:xfrm>
          <a:prstGeom prst="rect">
            <a:avLst/>
          </a:prstGeom>
        </p:spPr>
      </p:pic>
      <p:sp>
        <p:nvSpPr>
          <p:cNvPr id="20" name="文本框 19">
            <a:extLst>
              <a:ext uri="{FF2B5EF4-FFF2-40B4-BE49-F238E27FC236}">
                <a16:creationId xmlns:a16="http://schemas.microsoft.com/office/drawing/2014/main" id="{F4DFDE39-0B30-42F3-BF78-1B3D39A5CD0B}"/>
              </a:ext>
            </a:extLst>
          </p:cNvPr>
          <p:cNvSpPr txBox="1"/>
          <p:nvPr/>
        </p:nvSpPr>
        <p:spPr>
          <a:xfrm>
            <a:off x="2567608" y="4621995"/>
            <a:ext cx="6122194" cy="34612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4-25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数据的可视化和故事化的区别和联系</a:t>
            </a:r>
            <a:endParaRPr lang="zh-CN" altLang="zh-CN" sz="1600" kern="100" dirty="0">
              <a:latin typeface="Times New Roman" panose="02020603050405020304" pitchFamily="18" charset="0"/>
              <a:cs typeface="Times New Roman" panose="02020603050405020304" pitchFamily="18" charset="0"/>
            </a:endParaRPr>
          </a:p>
        </p:txBody>
      </p:sp>
      <p:sp>
        <p:nvSpPr>
          <p:cNvPr id="21" name="圆角矩形 1">
            <a:extLst>
              <a:ext uri="{FF2B5EF4-FFF2-40B4-BE49-F238E27FC236}">
                <a16:creationId xmlns:a16="http://schemas.microsoft.com/office/drawing/2014/main" id="{8688ACD3-CECC-41D3-AD62-29B5718AE032}"/>
              </a:ext>
            </a:extLst>
          </p:cNvPr>
          <p:cNvSpPr/>
          <p:nvPr/>
        </p:nvSpPr>
        <p:spPr>
          <a:xfrm>
            <a:off x="1055440" y="5127887"/>
            <a:ext cx="10297144" cy="1152128"/>
          </a:xfrm>
          <a:prstGeom prst="roundRect">
            <a:avLst>
              <a:gd name="adj" fmla="val 6823"/>
            </a:avLst>
          </a:prstGeom>
          <a:solidFill>
            <a:schemeClr val="accent1">
              <a:lumMod val="50000"/>
            </a:scheme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203200" defTabSz="914400" eaLnBrk="1" fontAlgn="base" latinLnBrk="0" hangingPunct="1">
              <a:lnSpc>
                <a:spcPct val="115000"/>
              </a:lnSpc>
              <a:spcBef>
                <a:spcPct val="0"/>
              </a:spcBef>
              <a:spcAft>
                <a:spcPct val="0"/>
              </a:spcAft>
              <a:buClrTx/>
              <a:buSzTx/>
              <a:buFontTx/>
              <a:buNone/>
              <a:tabLst/>
              <a:defRPr/>
            </a:pPr>
            <a:r>
              <a:rPr kumimoji="0" lang="zh-CN"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一张图的最大意义在于让我们注意到了从未看到的东西（</a:t>
            </a:r>
            <a:r>
              <a:rPr kumimoji="0" lang="en-US"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The greatest value of a picture is when it forces us to notice what we never expected to see. </a:t>
            </a:r>
            <a:r>
              <a:rPr kumimoji="0" lang="zh-CN" altLang="zh-CN"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a:p>
            <a:pPr marL="0" marR="0" lvl="0" indent="203200" defTabSz="914400" eaLnBrk="1" fontAlgn="base" latinLnBrk="0" hangingPunct="1">
              <a:lnSpc>
                <a:spcPct val="115000"/>
              </a:lnSpc>
              <a:spcBef>
                <a:spcPct val="0"/>
              </a:spcBef>
              <a:spcAft>
                <a:spcPct val="0"/>
              </a:spcAft>
              <a:buClrTx/>
              <a:buSzTx/>
              <a:buFontTx/>
              <a:buNone/>
              <a:tabLst/>
              <a:defRPr/>
            </a:pPr>
            <a:r>
              <a:rPr kumimoji="0" lang="en-US" altLang="zh-CN" sz="1800" b="0" i="1"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800" b="0" i="1"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John Tukey</a:t>
            </a:r>
            <a:r>
              <a:rPr kumimoji="0" lang="zh-CN" altLang="zh-CN" sz="1800" b="0" i="1"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（美国著名数学家）</a:t>
            </a:r>
            <a:endParaRPr kumimoji="0" lang="zh-CN" altLang="zh-CN" sz="1800" b="0" i="1"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p:txBody>
      </p:sp>
      <p:sp>
        <p:nvSpPr>
          <p:cNvPr id="22" name="文本框 21">
            <a:extLst>
              <a:ext uri="{FF2B5EF4-FFF2-40B4-BE49-F238E27FC236}">
                <a16:creationId xmlns:a16="http://schemas.microsoft.com/office/drawing/2014/main" id="{CBA47CCE-36E1-47EB-8FA2-6F5FA70CF016}"/>
              </a:ext>
            </a:extLst>
          </p:cNvPr>
          <p:cNvSpPr txBox="1"/>
          <p:nvPr/>
        </p:nvSpPr>
        <p:spPr>
          <a:xfrm>
            <a:off x="3413419" y="643118"/>
            <a:ext cx="5276383" cy="599908"/>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4.3.1 </a:t>
            </a:r>
            <a:r>
              <a:rPr lang="zh-CN" altLang="en-US" sz="3200" b="1" kern="100" dirty="0">
                <a:solidFill>
                  <a:schemeClr val="accent5">
                    <a:lumMod val="50000"/>
                  </a:schemeClr>
                </a:solidFill>
                <a:effectLst/>
                <a:latin typeface="+mn-ea"/>
                <a:cs typeface="Times New Roman" panose="02020603050405020304" pitchFamily="18" charset="0"/>
              </a:rPr>
              <a:t>与数据故事的联系</a:t>
            </a:r>
            <a:endParaRPr lang="zh-CN" altLang="zh-CN" sz="3200" b="1" kern="100" dirty="0">
              <a:solidFill>
                <a:schemeClr val="accent5">
                  <a:lumMod val="50000"/>
                </a:schemeClr>
              </a:solidFill>
              <a:effectLst/>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93001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24" name="矩形 23">
            <a:extLst>
              <a:ext uri="{FF2B5EF4-FFF2-40B4-BE49-F238E27FC236}">
                <a16:creationId xmlns:a16="http://schemas.microsoft.com/office/drawing/2014/main" id="{5AC77F74-F3CF-4AFB-AA42-B2756651A807}"/>
              </a:ext>
            </a:extLst>
          </p:cNvPr>
          <p:cNvSpPr/>
          <p:nvPr/>
        </p:nvSpPr>
        <p:spPr>
          <a:xfrm>
            <a:off x="659420" y="1852814"/>
            <a:ext cx="7729280" cy="1556471"/>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BD52256-6EC7-4DF3-A57B-E761FABF294C}"/>
              </a:ext>
            </a:extLst>
          </p:cNvPr>
          <p:cNvSpPr/>
          <p:nvPr/>
        </p:nvSpPr>
        <p:spPr>
          <a:xfrm>
            <a:off x="659420" y="3409284"/>
            <a:ext cx="7729280" cy="1669783"/>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2D0F526-6B59-4C08-97BA-B86B15A089A8}"/>
              </a:ext>
            </a:extLst>
          </p:cNvPr>
          <p:cNvSpPr/>
          <p:nvPr/>
        </p:nvSpPr>
        <p:spPr>
          <a:xfrm>
            <a:off x="659401" y="5079156"/>
            <a:ext cx="7729280" cy="1068775"/>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9" name="文本框 18">
            <a:extLst>
              <a:ext uri="{FF2B5EF4-FFF2-40B4-BE49-F238E27FC236}">
                <a16:creationId xmlns:a16="http://schemas.microsoft.com/office/drawing/2014/main" id="{8CB73A70-32E5-4F2C-A8FB-426551A6233C}"/>
              </a:ext>
            </a:extLst>
          </p:cNvPr>
          <p:cNvSpPr txBox="1"/>
          <p:nvPr/>
        </p:nvSpPr>
        <p:spPr>
          <a:xfrm>
            <a:off x="856378" y="1916610"/>
            <a:ext cx="7369671" cy="4116383"/>
          </a:xfrm>
          <a:prstGeom prst="rect">
            <a:avLst/>
          </a:prstGeom>
          <a:noFill/>
        </p:spPr>
        <p:txBody>
          <a:bodyPr wrap="square">
            <a:spAutoFit/>
          </a:bodyPr>
          <a:lstStyle/>
          <a:p>
            <a:pPr indent="267970" algn="just" fontAlgn="base">
              <a:lnSpc>
                <a:spcPct val="115000"/>
              </a:lnSpc>
              <a:spcBef>
                <a:spcPct val="0"/>
              </a:spcBef>
              <a:spcAft>
                <a:spcPts val="600"/>
              </a:spcAft>
            </a:pPr>
            <a:r>
              <a:rPr lang="zh-CN" altLang="zh-CN" sz="1600" b="1" kern="100" dirty="0">
                <a:solidFill>
                  <a:prstClr val="black"/>
                </a:solidFill>
                <a:ea typeface="宋体" panose="02010600030101010101" pitchFamily="2" charset="-122"/>
                <a:cs typeface="Times New Roman" panose="02020603050405020304" pitchFamily="18" charset="0"/>
              </a:rPr>
              <a:t>（</a:t>
            </a:r>
            <a:r>
              <a:rPr lang="en-US" altLang="zh-CN" sz="1600" b="1" kern="100" dirty="0">
                <a:solidFill>
                  <a:prstClr val="black"/>
                </a:solidFill>
                <a:ea typeface="宋体" panose="02010600030101010101" pitchFamily="2" charset="-122"/>
                <a:cs typeface="Times New Roman" panose="02020603050405020304" pitchFamily="18" charset="0"/>
              </a:rPr>
              <a:t>1</a:t>
            </a:r>
            <a:r>
              <a:rPr lang="zh-CN" altLang="zh-CN" sz="1600" b="1" kern="100" dirty="0">
                <a:solidFill>
                  <a:prstClr val="black"/>
                </a:solidFill>
                <a:ea typeface="宋体" panose="02010600030101010101" pitchFamily="2" charset="-122"/>
                <a:cs typeface="Times New Roman" panose="02020603050405020304" pitchFamily="18" charset="0"/>
              </a:rPr>
              <a:t>）科学可视化（</a:t>
            </a:r>
            <a:r>
              <a:rPr lang="en-US" altLang="zh-CN" sz="1600" b="1" kern="100" dirty="0">
                <a:solidFill>
                  <a:prstClr val="black"/>
                </a:solidFill>
                <a:ea typeface="宋体" panose="02010600030101010101" pitchFamily="2" charset="-122"/>
                <a:cs typeface="Times New Roman" panose="02020603050405020304" pitchFamily="18" charset="0"/>
              </a:rPr>
              <a:t>Scientific Visualization</a:t>
            </a:r>
            <a:r>
              <a:rPr lang="zh-CN" altLang="zh-CN" sz="1600" b="1" kern="100" dirty="0">
                <a:solidFill>
                  <a:prstClr val="black"/>
                </a:solidFill>
                <a:ea typeface="宋体" panose="02010600030101010101" pitchFamily="2" charset="-122"/>
                <a:cs typeface="Times New Roman" panose="02020603050405020304" pitchFamily="18" charset="0"/>
              </a:rPr>
              <a:t>）</a:t>
            </a:r>
            <a:r>
              <a:rPr lang="zh-CN" altLang="zh-CN" sz="1600" kern="100" dirty="0">
                <a:solidFill>
                  <a:prstClr val="black"/>
                </a:solidFill>
                <a:ea typeface="宋体" panose="02010600030101010101" pitchFamily="2" charset="-122"/>
                <a:cs typeface="Times New Roman" panose="02020603050405020304" pitchFamily="18" charset="0"/>
              </a:rPr>
              <a:t>：可视化领域最早出现的，也是最为成熟的一个研究领域。通常，科学可视化主要面向自然科学，尤其是地理、物理、化学、医学、生物学、气象气候、航空航天等学科领域。通常，科学可视化的规范化、标准化程度较高，不同设计者对同一个数据的可视化方法和结果应基本相同。</a:t>
            </a:r>
            <a:endParaRPr lang="zh-CN" altLang="zh-CN" sz="1600" kern="100" dirty="0">
              <a:solidFill>
                <a:prstClr val="black"/>
              </a:solidFill>
              <a:cs typeface="Times New Roman" panose="02020603050405020304" pitchFamily="18" charset="0"/>
            </a:endParaRPr>
          </a:p>
          <a:p>
            <a:pPr indent="267970" fontAlgn="base">
              <a:lnSpc>
                <a:spcPct val="110000"/>
              </a:lnSpc>
              <a:spcBef>
                <a:spcPct val="0"/>
              </a:spcBef>
              <a:spcAft>
                <a:spcPts val="600"/>
              </a:spcAft>
            </a:pPr>
            <a:r>
              <a:rPr lang="zh-CN" altLang="zh-CN" sz="1600" b="1" kern="100" dirty="0">
                <a:solidFill>
                  <a:prstClr val="black"/>
                </a:solidFill>
                <a:ea typeface="宋体" panose="02010600030101010101" pitchFamily="2" charset="-122"/>
                <a:cs typeface="Times New Roman" panose="02020603050405020304" pitchFamily="18" charset="0"/>
              </a:rPr>
              <a:t>（</a:t>
            </a:r>
            <a:r>
              <a:rPr lang="en-US" altLang="zh-CN" sz="1600" b="1" kern="100" dirty="0">
                <a:solidFill>
                  <a:prstClr val="black"/>
                </a:solidFill>
                <a:ea typeface="宋体" panose="02010600030101010101" pitchFamily="2" charset="-122"/>
                <a:cs typeface="Times New Roman" panose="02020603050405020304" pitchFamily="18" charset="0"/>
              </a:rPr>
              <a:t>2</a:t>
            </a:r>
            <a:r>
              <a:rPr lang="zh-CN" altLang="zh-CN" sz="1600" b="1" kern="100" dirty="0">
                <a:solidFill>
                  <a:prstClr val="black"/>
                </a:solidFill>
                <a:ea typeface="宋体" panose="02010600030101010101" pitchFamily="2" charset="-122"/>
                <a:cs typeface="Times New Roman" panose="02020603050405020304" pitchFamily="18" charset="0"/>
              </a:rPr>
              <a:t>）信息可视化（</a:t>
            </a:r>
            <a:r>
              <a:rPr lang="en-US" altLang="zh-CN" sz="1600" b="1" kern="100" dirty="0">
                <a:solidFill>
                  <a:prstClr val="black"/>
                </a:solidFill>
                <a:ea typeface="宋体" panose="02010600030101010101" pitchFamily="2" charset="-122"/>
                <a:cs typeface="Times New Roman" panose="02020603050405020304" pitchFamily="18" charset="0"/>
              </a:rPr>
              <a:t>Information Visualization</a:t>
            </a:r>
            <a:r>
              <a:rPr lang="zh-CN" altLang="zh-CN" sz="1600" b="1" kern="100" dirty="0">
                <a:solidFill>
                  <a:prstClr val="black"/>
                </a:solidFill>
                <a:ea typeface="宋体" panose="02010600030101010101" pitchFamily="2" charset="-122"/>
                <a:cs typeface="Times New Roman" panose="02020603050405020304" pitchFamily="18" charset="0"/>
              </a:rPr>
              <a:t>）</a:t>
            </a:r>
            <a:r>
              <a:rPr lang="zh-CN" altLang="zh-CN" sz="1600" kern="100" dirty="0">
                <a:solidFill>
                  <a:prstClr val="black"/>
                </a:solidFill>
                <a:ea typeface="宋体" panose="02010600030101010101" pitchFamily="2" charset="-122"/>
                <a:cs typeface="Times New Roman" panose="02020603050405020304" pitchFamily="18" charset="0"/>
              </a:rPr>
              <a:t>：与科学可视化相比，信息可视化更关注抽象且应用层次的可视化问题，一般具有具体问题导向。通常，信息可视化的个性化程度较高，不同设计者对同一个信息的可视化方法和结果可能不一样。根据可视化对象的不同，信息可视化可归为多个方向，如时空数据可视化、数据库及数据仓库的可视化、文本信息的可视化、多媒体或富媒体数据的可视化等。图</a:t>
            </a:r>
            <a:r>
              <a:rPr lang="en-US" altLang="zh-CN" sz="1600" kern="100" dirty="0">
                <a:solidFill>
                  <a:prstClr val="black"/>
                </a:solidFill>
                <a:ea typeface="宋体" panose="02010600030101010101" pitchFamily="2" charset="-122"/>
                <a:cs typeface="Times New Roman" panose="02020603050405020304" pitchFamily="18" charset="0"/>
              </a:rPr>
              <a:t>4-26 </a:t>
            </a:r>
            <a:r>
              <a:rPr lang="zh-CN" altLang="zh-CN" sz="1600" kern="100" dirty="0">
                <a:solidFill>
                  <a:prstClr val="black"/>
                </a:solidFill>
                <a:ea typeface="宋体" panose="02010600030101010101" pitchFamily="2" charset="-122"/>
                <a:cs typeface="Times New Roman" panose="02020603050405020304" pitchFamily="18" charset="0"/>
              </a:rPr>
              <a:t>给出了催泪瓦斯和胡椒喷雾的信息可视化。</a:t>
            </a:r>
            <a:r>
              <a:rPr lang="en-US" altLang="zh-CN" sz="1600" kern="100" dirty="0">
                <a:solidFill>
                  <a:prstClr val="black"/>
                </a:solidFill>
                <a:latin typeface="宋体" panose="02010600030101010101" pitchFamily="2" charset="-122"/>
                <a:cs typeface="Times New Roman" panose="02020603050405020304" pitchFamily="18" charset="0"/>
              </a:rPr>
              <a:t> </a:t>
            </a:r>
            <a:endParaRPr lang="zh-CN" altLang="zh-CN" sz="1600" kern="100" dirty="0">
              <a:solidFill>
                <a:prstClr val="black"/>
              </a:solidFill>
              <a:cs typeface="Times New Roman" panose="02020603050405020304" pitchFamily="18" charset="0"/>
            </a:endParaRPr>
          </a:p>
          <a:p>
            <a:pPr indent="267970" algn="just" fontAlgn="base">
              <a:lnSpc>
                <a:spcPct val="115000"/>
              </a:lnSpc>
              <a:spcBef>
                <a:spcPct val="0"/>
              </a:spcBef>
              <a:spcAft>
                <a:spcPts val="600"/>
              </a:spcAft>
            </a:pPr>
            <a:r>
              <a:rPr lang="zh-CN" altLang="zh-CN" sz="1600" b="1" kern="100" dirty="0">
                <a:solidFill>
                  <a:prstClr val="black"/>
                </a:solidFill>
                <a:ea typeface="宋体" panose="02010600030101010101" pitchFamily="2" charset="-122"/>
                <a:cs typeface="Times New Roman" panose="02020603050405020304" pitchFamily="18" charset="0"/>
              </a:rPr>
              <a:t>（</a:t>
            </a:r>
            <a:r>
              <a:rPr lang="en-US" altLang="zh-CN" sz="1600" b="1" kern="100" dirty="0">
                <a:solidFill>
                  <a:prstClr val="black"/>
                </a:solidFill>
                <a:ea typeface="宋体" panose="02010600030101010101" pitchFamily="2" charset="-122"/>
                <a:cs typeface="Times New Roman" panose="02020603050405020304" pitchFamily="18" charset="0"/>
              </a:rPr>
              <a:t>3</a:t>
            </a:r>
            <a:r>
              <a:rPr lang="zh-CN" altLang="zh-CN" sz="1600" b="1" kern="100" dirty="0">
                <a:solidFill>
                  <a:prstClr val="black"/>
                </a:solidFill>
                <a:ea typeface="宋体" panose="02010600030101010101" pitchFamily="2" charset="-122"/>
                <a:cs typeface="Times New Roman" panose="02020603050405020304" pitchFamily="18" charset="0"/>
              </a:rPr>
              <a:t>）可视分析学（</a:t>
            </a:r>
            <a:r>
              <a:rPr lang="en-US" altLang="zh-CN" sz="1600" b="1" kern="100" dirty="0">
                <a:solidFill>
                  <a:prstClr val="black"/>
                </a:solidFill>
                <a:ea typeface="宋体" panose="02010600030101010101" pitchFamily="2" charset="-122"/>
                <a:cs typeface="Times New Roman" panose="02020603050405020304" pitchFamily="18" charset="0"/>
              </a:rPr>
              <a:t>Visual Analytics</a:t>
            </a:r>
            <a:r>
              <a:rPr lang="zh-CN" altLang="zh-CN" sz="1600" b="1" kern="100" dirty="0">
                <a:solidFill>
                  <a:prstClr val="black"/>
                </a:solidFill>
                <a:ea typeface="宋体" panose="02010600030101010101" pitchFamily="2" charset="-122"/>
                <a:cs typeface="Times New Roman" panose="02020603050405020304" pitchFamily="18" charset="0"/>
              </a:rPr>
              <a:t>）</a:t>
            </a:r>
            <a:r>
              <a:rPr lang="zh-CN" altLang="zh-CN" sz="1600" kern="100" dirty="0">
                <a:solidFill>
                  <a:prstClr val="black"/>
                </a:solidFill>
                <a:ea typeface="宋体" panose="02010600030101010101" pitchFamily="2" charset="-122"/>
                <a:cs typeface="Times New Roman" panose="02020603050405020304" pitchFamily="18" charset="0"/>
              </a:rPr>
              <a:t>：科学可视化和信息可视化理论的进一步演变以及与其他学科相互交融发展之后的结果。在数据科学中，通常采用数据可视化的广义定义方法，并以可视分析学为主要理论基础。</a:t>
            </a:r>
            <a:endParaRPr lang="zh-CN" altLang="zh-CN" sz="1600" kern="100" dirty="0">
              <a:solidFill>
                <a:prstClr val="black"/>
              </a:solidFill>
              <a:cs typeface="Times New Roman" panose="02020603050405020304" pitchFamily="18" charset="0"/>
            </a:endParaRPr>
          </a:p>
        </p:txBody>
      </p:sp>
      <p:sp>
        <p:nvSpPr>
          <p:cNvPr id="20" name="圆角矩形 1">
            <a:extLst>
              <a:ext uri="{FF2B5EF4-FFF2-40B4-BE49-F238E27FC236}">
                <a16:creationId xmlns:a16="http://schemas.microsoft.com/office/drawing/2014/main" id="{8255396F-20B4-4CFE-89A7-D2C35B81D4A7}"/>
              </a:ext>
            </a:extLst>
          </p:cNvPr>
          <p:cNvSpPr/>
          <p:nvPr/>
        </p:nvSpPr>
        <p:spPr>
          <a:xfrm>
            <a:off x="8913144" y="2721652"/>
            <a:ext cx="2700000" cy="2506298"/>
          </a:xfrm>
          <a:prstGeom prst="roundRect">
            <a:avLst>
              <a:gd name="adj" fmla="val 3013"/>
            </a:avLst>
          </a:prstGeom>
          <a:solidFill>
            <a:schemeClr val="accent1">
              <a:lumMod val="50000"/>
            </a:scheme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266700" defTabSz="914400" eaLnBrk="1" fontAlgn="base" latinLnBrk="0" hangingPunct="1">
              <a:lnSpc>
                <a:spcPct val="11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根据可视化对象的不同</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信息可视化可归为多个方向</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如时空数据可视</a:t>
            </a:r>
            <a:r>
              <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 </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化、数据库及数据仓库的可视化、文本信息的可视化、多媒体或富媒体数据的可视化等。</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p:txBody>
      </p:sp>
      <p:sp>
        <p:nvSpPr>
          <p:cNvPr id="21" name="文本框 20">
            <a:extLst>
              <a:ext uri="{FF2B5EF4-FFF2-40B4-BE49-F238E27FC236}">
                <a16:creationId xmlns:a16="http://schemas.microsoft.com/office/drawing/2014/main" id="{BCEA4727-B331-427B-A25A-549C5A8D2F8E}"/>
              </a:ext>
            </a:extLst>
          </p:cNvPr>
          <p:cNvSpPr txBox="1"/>
          <p:nvPr/>
        </p:nvSpPr>
        <p:spPr>
          <a:xfrm>
            <a:off x="352322" y="1181562"/>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chemeClr val="accent5">
                    <a:lumMod val="50000"/>
                  </a:schemeClr>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chemeClr val="accent5">
                    <a:lumMod val="50000"/>
                  </a:schemeClr>
                </a:solidFill>
                <a:effectLst/>
                <a:uLnTx/>
                <a:uFillTx/>
              </a:rPr>
              <a:t>1</a:t>
            </a:r>
            <a:r>
              <a:rPr kumimoji="0" lang="zh-CN" altLang="zh-CN" sz="1800" b="1" i="0" u="none" strike="noStrike" kern="100" cap="none" spc="0" normalizeH="0" baseline="0" noProof="0" dirty="0">
                <a:ln>
                  <a:noFill/>
                </a:ln>
                <a:solidFill>
                  <a:schemeClr val="accent5">
                    <a:lumMod val="50000"/>
                  </a:schemeClr>
                </a:solidFill>
                <a:effectLst/>
                <a:uLnTx/>
                <a:uFillTx/>
                <a:ea typeface="仿宋" panose="02010609060101010101" pitchFamily="49" charset="-122"/>
              </a:rPr>
              <a:t>）可视化的类型</a:t>
            </a:r>
            <a:endParaRPr kumimoji="0" lang="zh-CN" altLang="zh-CN" sz="1800" b="1" i="0" u="none" strike="noStrike" kern="100" cap="none" spc="0" normalizeH="0" baseline="0" noProof="0" dirty="0">
              <a:ln>
                <a:noFill/>
              </a:ln>
              <a:solidFill>
                <a:schemeClr val="accent5">
                  <a:lumMod val="50000"/>
                </a:schemeClr>
              </a:solidFill>
              <a:effectLst/>
              <a:uLnTx/>
              <a:uFillTx/>
            </a:endParaRPr>
          </a:p>
        </p:txBody>
      </p:sp>
      <p:sp>
        <p:nvSpPr>
          <p:cNvPr id="22" name="文本框 21">
            <a:extLst>
              <a:ext uri="{FF2B5EF4-FFF2-40B4-BE49-F238E27FC236}">
                <a16:creationId xmlns:a16="http://schemas.microsoft.com/office/drawing/2014/main" id="{675CD4CB-0FCD-4456-B09A-1386F43A0513}"/>
              </a:ext>
            </a:extLst>
          </p:cNvPr>
          <p:cNvSpPr txBox="1"/>
          <p:nvPr/>
        </p:nvSpPr>
        <p:spPr>
          <a:xfrm>
            <a:off x="3413419" y="643118"/>
            <a:ext cx="527638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4.3.2 </a:t>
            </a:r>
            <a:r>
              <a:rPr lang="zh-CN" altLang="en-US" sz="3200" b="1" kern="100" dirty="0">
                <a:solidFill>
                  <a:schemeClr val="accent5">
                    <a:lumMod val="50000"/>
                  </a:schemeClr>
                </a:solidFill>
                <a:effectLst/>
                <a:latin typeface="+mn-ea"/>
                <a:cs typeface="Times New Roman" panose="02020603050405020304" pitchFamily="18" charset="0"/>
              </a:rPr>
              <a:t>可视化的理论与方法</a:t>
            </a:r>
          </a:p>
        </p:txBody>
      </p:sp>
      <p:cxnSp>
        <p:nvCxnSpPr>
          <p:cNvPr id="23" name="直接连接符 22">
            <a:extLst>
              <a:ext uri="{FF2B5EF4-FFF2-40B4-BE49-F238E27FC236}">
                <a16:creationId xmlns:a16="http://schemas.microsoft.com/office/drawing/2014/main" id="{5B65C68A-02D8-4F65-8E2F-208351BC5FB5}"/>
              </a:ext>
            </a:extLst>
          </p:cNvPr>
          <p:cNvCxnSpPr>
            <a:cxnSpLocks/>
          </p:cNvCxnSpPr>
          <p:nvPr/>
        </p:nvCxnSpPr>
        <p:spPr>
          <a:xfrm>
            <a:off x="490759" y="1706317"/>
            <a:ext cx="21336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486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3" name="文本框 22">
            <a:extLst>
              <a:ext uri="{FF2B5EF4-FFF2-40B4-BE49-F238E27FC236}">
                <a16:creationId xmlns:a16="http://schemas.microsoft.com/office/drawing/2014/main" id="{8350029A-86D3-474F-ABA4-28DA819B9BFF}"/>
              </a:ext>
            </a:extLst>
          </p:cNvPr>
          <p:cNvSpPr txBox="1"/>
          <p:nvPr/>
        </p:nvSpPr>
        <p:spPr>
          <a:xfrm>
            <a:off x="63794" y="1233824"/>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chemeClr val="accent5">
                    <a:lumMod val="50000"/>
                  </a:schemeClr>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chemeClr val="accent5">
                    <a:lumMod val="50000"/>
                  </a:schemeClr>
                </a:solidFill>
                <a:effectLst/>
                <a:uLnTx/>
                <a:uFillTx/>
              </a:rPr>
              <a:t>2</a:t>
            </a:r>
            <a:r>
              <a:rPr kumimoji="0" lang="zh-CN" altLang="zh-CN" sz="1800" b="1" i="0" u="none" strike="noStrike" kern="100" cap="none" spc="0" normalizeH="0" baseline="0" noProof="0" dirty="0">
                <a:ln>
                  <a:noFill/>
                </a:ln>
                <a:solidFill>
                  <a:schemeClr val="accent5">
                    <a:lumMod val="50000"/>
                  </a:schemeClr>
                </a:solidFill>
                <a:effectLst/>
                <a:uLnTx/>
                <a:uFillTx/>
                <a:ea typeface="仿宋" panose="02010609060101010101" pitchFamily="49" charset="-122"/>
              </a:rPr>
              <a:t>）可视化方法论</a:t>
            </a:r>
            <a:endParaRPr kumimoji="0" lang="zh-CN" altLang="zh-CN" sz="1800" b="1" i="0" u="none" strike="noStrike" kern="100" cap="none" spc="0" normalizeH="0" baseline="0" noProof="0" dirty="0">
              <a:ln>
                <a:noFill/>
              </a:ln>
              <a:solidFill>
                <a:schemeClr val="accent5">
                  <a:lumMod val="50000"/>
                </a:schemeClr>
              </a:solidFill>
              <a:effectLst/>
              <a:uLnTx/>
              <a:uFillTx/>
            </a:endParaRPr>
          </a:p>
        </p:txBody>
      </p:sp>
      <p:pic>
        <p:nvPicPr>
          <p:cNvPr id="24" name="图片 23" descr="图表, 漏斗图&#10;&#10;描述已自动生成">
            <a:extLst>
              <a:ext uri="{FF2B5EF4-FFF2-40B4-BE49-F238E27FC236}">
                <a16:creationId xmlns:a16="http://schemas.microsoft.com/office/drawing/2014/main" id="{DB6F3E56-163C-4697-A903-F853D9DEF1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860" y="2356087"/>
            <a:ext cx="6034061" cy="2765365"/>
          </a:xfrm>
          <a:prstGeom prst="rect">
            <a:avLst/>
          </a:prstGeom>
        </p:spPr>
      </p:pic>
      <p:sp>
        <p:nvSpPr>
          <p:cNvPr id="25" name="文本框 24">
            <a:extLst>
              <a:ext uri="{FF2B5EF4-FFF2-40B4-BE49-F238E27FC236}">
                <a16:creationId xmlns:a16="http://schemas.microsoft.com/office/drawing/2014/main" id="{26643004-BECD-431A-B8D1-04D865A0EBE1}"/>
              </a:ext>
            </a:extLst>
          </p:cNvPr>
          <p:cNvSpPr txBox="1"/>
          <p:nvPr/>
        </p:nvSpPr>
        <p:spPr>
          <a:xfrm>
            <a:off x="279958" y="5387759"/>
            <a:ext cx="5906030"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4-26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数据可视化的方法体系</a:t>
            </a:r>
            <a:endParaRPr lang="zh-CN" altLang="zh-CN" kern="100" dirty="0">
              <a:latin typeface="Times New Roman" panose="02020603050405020304" pitchFamily="18" charset="0"/>
              <a:cs typeface="Times New Roman" panose="02020603050405020304" pitchFamily="18" charset="0"/>
            </a:endParaRPr>
          </a:p>
        </p:txBody>
      </p:sp>
      <p:pic>
        <p:nvPicPr>
          <p:cNvPr id="26" name="图片 25" descr="NAHH5ANGJIQ6QSN5%5GZRXH">
            <a:extLst>
              <a:ext uri="{FF2B5EF4-FFF2-40B4-BE49-F238E27FC236}">
                <a16:creationId xmlns:a16="http://schemas.microsoft.com/office/drawing/2014/main" id="{A347CB88-6C22-442D-AC22-EF35F7565B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91404" y="927981"/>
            <a:ext cx="3314328" cy="2595288"/>
          </a:xfrm>
          <a:prstGeom prst="rect">
            <a:avLst/>
          </a:prstGeom>
          <a:noFill/>
          <a:ln>
            <a:noFill/>
          </a:ln>
        </p:spPr>
      </p:pic>
      <p:pic>
        <p:nvPicPr>
          <p:cNvPr id="27" name="图片 26">
            <a:extLst>
              <a:ext uri="{FF2B5EF4-FFF2-40B4-BE49-F238E27FC236}">
                <a16:creationId xmlns:a16="http://schemas.microsoft.com/office/drawing/2014/main" id="{154FE308-7317-4969-B2FB-FB54B33F35D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60114" y="4159584"/>
            <a:ext cx="5167423" cy="1872465"/>
          </a:xfrm>
          <a:prstGeom prst="rect">
            <a:avLst/>
          </a:prstGeom>
          <a:noFill/>
          <a:ln>
            <a:noFill/>
          </a:ln>
        </p:spPr>
      </p:pic>
      <p:sp>
        <p:nvSpPr>
          <p:cNvPr id="28" name="文本框 27">
            <a:extLst>
              <a:ext uri="{FF2B5EF4-FFF2-40B4-BE49-F238E27FC236}">
                <a16:creationId xmlns:a16="http://schemas.microsoft.com/office/drawing/2014/main" id="{10678A4E-EA2C-43CF-9EC4-DF8DDD1C6B19}"/>
              </a:ext>
            </a:extLst>
          </p:cNvPr>
          <p:cNvSpPr txBox="1"/>
          <p:nvPr/>
        </p:nvSpPr>
        <p:spPr>
          <a:xfrm>
            <a:off x="6439240" y="3565710"/>
            <a:ext cx="3745930"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4-27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雷达图示例</a:t>
            </a:r>
            <a:endParaRPr lang="zh-CN" altLang="zh-CN" kern="1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8D26B21A-4E25-4297-9529-B31163935ABD}"/>
              </a:ext>
            </a:extLst>
          </p:cNvPr>
          <p:cNvSpPr txBox="1"/>
          <p:nvPr/>
        </p:nvSpPr>
        <p:spPr>
          <a:xfrm>
            <a:off x="5591944" y="6000187"/>
            <a:ext cx="6122194"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 </a:t>
            </a:r>
            <a:r>
              <a:rPr lang="en-US" altLang="zh-CN" kern="100" dirty="0">
                <a:latin typeface="Times New Roman" panose="02020603050405020304" pitchFamily="18" charset="0"/>
                <a:ea typeface="宋体" pitchFamily="2" charset="-122"/>
                <a:cs typeface="Times New Roman" panose="02020603050405020304" pitchFamily="18" charset="0"/>
              </a:rPr>
              <a:t>4-28</a:t>
            </a:r>
            <a:r>
              <a:rPr lang="zh-CN" altLang="zh-CN" kern="100" dirty="0">
                <a:latin typeface="Times New Roman" panose="02020603050405020304" pitchFamily="18" charset="0"/>
                <a:ea typeface="宋体" pitchFamily="2" charset="-122"/>
                <a:cs typeface="Times New Roman" panose="02020603050405020304" pitchFamily="18" charset="0"/>
              </a:rPr>
              <a:t>齐美尔连带</a:t>
            </a:r>
          </a:p>
        </p:txBody>
      </p:sp>
      <p:sp>
        <p:nvSpPr>
          <p:cNvPr id="30" name="文本框 29">
            <a:extLst>
              <a:ext uri="{FF2B5EF4-FFF2-40B4-BE49-F238E27FC236}">
                <a16:creationId xmlns:a16="http://schemas.microsoft.com/office/drawing/2014/main" id="{4FD9DB1C-4FE2-4704-B0F6-472053C5CBB2}"/>
              </a:ext>
            </a:extLst>
          </p:cNvPr>
          <p:cNvSpPr txBox="1"/>
          <p:nvPr/>
        </p:nvSpPr>
        <p:spPr>
          <a:xfrm>
            <a:off x="3035822" y="486241"/>
            <a:ext cx="527638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4.3.2 </a:t>
            </a:r>
            <a:r>
              <a:rPr lang="zh-CN" altLang="en-US" sz="3200" b="1" kern="100" dirty="0">
                <a:solidFill>
                  <a:schemeClr val="accent5">
                    <a:lumMod val="50000"/>
                  </a:schemeClr>
                </a:solidFill>
                <a:effectLst/>
                <a:latin typeface="+mn-ea"/>
                <a:cs typeface="Times New Roman" panose="02020603050405020304" pitchFamily="18" charset="0"/>
              </a:rPr>
              <a:t>可视化的理论与方法</a:t>
            </a:r>
          </a:p>
        </p:txBody>
      </p:sp>
      <p:cxnSp>
        <p:nvCxnSpPr>
          <p:cNvPr id="31" name="直接连接符 30">
            <a:extLst>
              <a:ext uri="{FF2B5EF4-FFF2-40B4-BE49-F238E27FC236}">
                <a16:creationId xmlns:a16="http://schemas.microsoft.com/office/drawing/2014/main" id="{9E2B37A5-921B-47EA-85CE-2B13A7A65761}"/>
              </a:ext>
            </a:extLst>
          </p:cNvPr>
          <p:cNvCxnSpPr>
            <a:cxnSpLocks/>
          </p:cNvCxnSpPr>
          <p:nvPr/>
        </p:nvCxnSpPr>
        <p:spPr>
          <a:xfrm>
            <a:off x="191387" y="1777423"/>
            <a:ext cx="21336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24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0" name="文本框 19">
            <a:extLst>
              <a:ext uri="{FF2B5EF4-FFF2-40B4-BE49-F238E27FC236}">
                <a16:creationId xmlns:a16="http://schemas.microsoft.com/office/drawing/2014/main" id="{CB57F577-EADD-416E-95FF-D62628E5CB11}"/>
              </a:ext>
            </a:extLst>
          </p:cNvPr>
          <p:cNvSpPr txBox="1"/>
          <p:nvPr/>
        </p:nvSpPr>
        <p:spPr>
          <a:xfrm>
            <a:off x="263352" y="594921"/>
            <a:ext cx="6122194" cy="377860"/>
          </a:xfrm>
          <a:prstGeom prst="rect">
            <a:avLst/>
          </a:prstGeom>
          <a:noFill/>
        </p:spPr>
        <p:txBody>
          <a:bodyPr wrap="square">
            <a:spAutoFit/>
          </a:bodyPr>
          <a:lstStyle/>
          <a:p>
            <a:pPr indent="229235" fontAlgn="base">
              <a:lnSpc>
                <a:spcPct val="110000"/>
              </a:lnSpc>
              <a:spcBef>
                <a:spcPct val="0"/>
              </a:spcBef>
              <a:spcAft>
                <a:spcPct val="0"/>
              </a:spcAft>
            </a:pPr>
            <a:r>
              <a:rPr lang="en-US" altLang="zh-CN" b="1" kern="1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Jacques </a:t>
            </a:r>
            <a:r>
              <a:rPr lang="en-US" altLang="zh-CN" b="1" kern="100"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Bertin</a:t>
            </a:r>
            <a:r>
              <a:rPr lang="zh-CN" altLang="zh-CN" b="1" kern="1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与他的《图形的符号学》</a:t>
            </a:r>
            <a:endParaRPr lang="zh-CN" altLang="zh-CN" sz="2400" kern="100"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a:extLst>
              <a:ext uri="{FF2B5EF4-FFF2-40B4-BE49-F238E27FC236}">
                <a16:creationId xmlns:a16="http://schemas.microsoft.com/office/drawing/2014/main" id="{FF6FC466-96C9-4095-A281-47C5E5C5DB1E}"/>
              </a:ext>
            </a:extLst>
          </p:cNvPr>
          <p:cNvPicPr>
            <a:picLocks noChangeAspect="1"/>
          </p:cNvPicPr>
          <p:nvPr/>
        </p:nvPicPr>
        <p:blipFill rotWithShape="1">
          <a:blip r:embed="rId5">
            <a:extLst>
              <a:ext uri="{28A0092B-C50C-407E-A947-70E740481C1C}">
                <a14:useLocalDpi xmlns:a14="http://schemas.microsoft.com/office/drawing/2010/main" val="0"/>
              </a:ext>
            </a:extLst>
          </a:blip>
          <a:srcRect t="21020"/>
          <a:stretch/>
        </p:blipFill>
        <p:spPr bwMode="auto">
          <a:xfrm>
            <a:off x="8328248" y="881626"/>
            <a:ext cx="1532216" cy="1860024"/>
          </a:xfrm>
          <a:prstGeom prst="rect">
            <a:avLst/>
          </a:prstGeom>
          <a:noFill/>
          <a:ln>
            <a:noFill/>
          </a:ln>
          <a:extLst>
            <a:ext uri="{53640926-AAD7-44D8-BBD7-CCE9431645EC}">
              <a14:shadowObscured xmlns:a14="http://schemas.microsoft.com/office/drawing/2010/main"/>
            </a:ext>
          </a:extLst>
        </p:spPr>
      </p:pic>
      <p:pic>
        <p:nvPicPr>
          <p:cNvPr id="22" name="图片 21" descr="“Wilkinson visualization”的图片搜索结果">
            <a:extLst>
              <a:ext uri="{FF2B5EF4-FFF2-40B4-BE49-F238E27FC236}">
                <a16:creationId xmlns:a16="http://schemas.microsoft.com/office/drawing/2014/main" id="{F98E06CE-7B64-4686-8E81-DAE88B7FD4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63" r="2925"/>
          <a:stretch/>
        </p:blipFill>
        <p:spPr bwMode="auto">
          <a:xfrm>
            <a:off x="8404605" y="3658945"/>
            <a:ext cx="1483615" cy="1860023"/>
          </a:xfrm>
          <a:prstGeom prst="rect">
            <a:avLst/>
          </a:prstGeom>
          <a:noFill/>
          <a:ln>
            <a:noFill/>
          </a:ln>
          <a:extLst>
            <a:ext uri="{53640926-AAD7-44D8-BBD7-CCE9431645EC}">
              <a14:shadowObscured xmlns:a14="http://schemas.microsoft.com/office/drawing/2010/main"/>
            </a:ext>
          </a:extLst>
        </p:spPr>
      </p:pic>
      <p:sp>
        <p:nvSpPr>
          <p:cNvPr id="23" name="文本框 22">
            <a:extLst>
              <a:ext uri="{FF2B5EF4-FFF2-40B4-BE49-F238E27FC236}">
                <a16:creationId xmlns:a16="http://schemas.microsoft.com/office/drawing/2014/main" id="{A857ADE1-EF64-4E67-882D-6175253E57B3}"/>
              </a:ext>
            </a:extLst>
          </p:cNvPr>
          <p:cNvSpPr txBox="1"/>
          <p:nvPr/>
        </p:nvSpPr>
        <p:spPr>
          <a:xfrm>
            <a:off x="7907335" y="2888339"/>
            <a:ext cx="2136899" cy="346120"/>
          </a:xfrm>
          <a:prstGeom prst="rect">
            <a:avLst/>
          </a:prstGeom>
          <a:noFill/>
        </p:spPr>
        <p:txBody>
          <a:bodyPr wrap="square">
            <a:spAutoFit/>
          </a:bodyPr>
          <a:lstStyle/>
          <a:p>
            <a:pPr indent="228600" algn="ctr" fontAlgn="base">
              <a:lnSpc>
                <a:spcPct val="110000"/>
              </a:lnSpc>
              <a:spcBef>
                <a:spcPct val="0"/>
              </a:spcBef>
              <a:spcAft>
                <a:spcPct val="0"/>
              </a:spcAft>
            </a:pPr>
            <a:r>
              <a:rPr lang="en-US" altLang="zh-CN" sz="1600" kern="100" dirty="0">
                <a:solidFill>
                  <a:srgbClr val="5B9BD5">
                    <a:lumMod val="75000"/>
                  </a:srgbClr>
                </a:solidFill>
                <a:latin typeface="Times New Roman" panose="02020603050405020304" pitchFamily="18" charset="0"/>
                <a:cs typeface="Times New Roman" panose="02020603050405020304" pitchFamily="18" charset="0"/>
              </a:rPr>
              <a:t>Jacques </a:t>
            </a:r>
            <a:r>
              <a:rPr lang="en-US" altLang="zh-CN" sz="1600" kern="100" dirty="0" err="1">
                <a:solidFill>
                  <a:srgbClr val="5B9BD5">
                    <a:lumMod val="75000"/>
                  </a:srgbClr>
                </a:solidFill>
                <a:latin typeface="Times New Roman" panose="02020603050405020304" pitchFamily="18" charset="0"/>
                <a:cs typeface="Times New Roman" panose="02020603050405020304" pitchFamily="18" charset="0"/>
              </a:rPr>
              <a:t>Bertin</a:t>
            </a:r>
            <a:endParaRPr lang="zh-CN" altLang="zh-CN" sz="2000" kern="100" dirty="0">
              <a:solidFill>
                <a:srgbClr val="5B9BD5">
                  <a:lumMod val="75000"/>
                </a:srgb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7269AC27-4B71-4339-BA1A-3FE636330C6F}"/>
              </a:ext>
            </a:extLst>
          </p:cNvPr>
          <p:cNvSpPr txBox="1"/>
          <p:nvPr/>
        </p:nvSpPr>
        <p:spPr>
          <a:xfrm>
            <a:off x="263352" y="1112245"/>
            <a:ext cx="7967779" cy="1901739"/>
          </a:xfrm>
          <a:prstGeom prst="rect">
            <a:avLst/>
          </a:prstGeom>
          <a:noFill/>
        </p:spPr>
        <p:txBody>
          <a:bodyPr wrap="square">
            <a:spAutoFit/>
          </a:bodyPr>
          <a:lstStyle/>
          <a:p>
            <a:pPr marL="24130" indent="205740" fontAlgn="base">
              <a:lnSpc>
                <a:spcPct val="150000"/>
              </a:lnSpc>
              <a:spcBef>
                <a:spcPct val="0"/>
              </a:spcBef>
              <a:spcAft>
                <a:spcPct val="0"/>
              </a:spcAft>
            </a:pP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    </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自</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Jacques </a:t>
            </a:r>
            <a:r>
              <a:rPr lang="en-US" altLang="zh-CN" sz="1600" kern="100" dirty="0" err="1">
                <a:latin typeface="Times New Roman" panose="02020603050405020304" pitchFamily="18" charset="0"/>
                <a:ea typeface="华文仿宋" panose="02010600040101010101" pitchFamily="2" charset="-122"/>
                <a:cs typeface="Times New Roman" panose="02020603050405020304" pitchFamily="18" charset="0"/>
              </a:rPr>
              <a:t>Bertin</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的《图形的符号学》出版以来，图形符号学成为数据可视化领域的新课题，有很多学者试图拓展和深入其图形符号学理论。其中，最有代表性的是</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Wilkinson</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等撰写的经典著作《图形学的语法（</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The Grammar of Graphics</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）》。他们在</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Jacques </a:t>
            </a:r>
            <a:r>
              <a:rPr lang="en-US" altLang="zh-CN" sz="1600" kern="100" dirty="0" err="1">
                <a:latin typeface="Times New Roman" panose="02020603050405020304" pitchFamily="18" charset="0"/>
                <a:ea typeface="华文仿宋" panose="02010600040101010101" pitchFamily="2" charset="-122"/>
                <a:cs typeface="Times New Roman" panose="02020603050405020304" pitchFamily="18" charset="0"/>
              </a:rPr>
              <a:t>Bertin</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图形学的基础上，提出可视化算子（如图形变量的合并（</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）、叉乘（</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）、嵌套（</a:t>
            </a:r>
            <a:r>
              <a:rPr lang="en-US" altLang="zh-CN" sz="1600" kern="100" dirty="0">
                <a:latin typeface="Times New Roman" panose="02020603050405020304" pitchFamily="18" charset="0"/>
                <a:ea typeface="华文仿宋"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仿宋" panose="02010600040101010101" pitchFamily="2" charset="-122"/>
                <a:cs typeface="Times New Roman" panose="02020603050405020304" pitchFamily="18" charset="0"/>
              </a:rPr>
              <a:t>）、放大、缩放等）和图形美学术性的概念，且定义了一套图形语法规范：</a:t>
            </a:r>
            <a:endParaRPr lang="zh-CN" altLang="zh-CN" sz="2000" kern="1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1B1A6E93-C242-492C-84D6-39655798D1B4}"/>
              </a:ext>
            </a:extLst>
          </p:cNvPr>
          <p:cNvSpPr txBox="1"/>
          <p:nvPr/>
        </p:nvSpPr>
        <p:spPr>
          <a:xfrm>
            <a:off x="1077432" y="3336469"/>
            <a:ext cx="5987347" cy="2999154"/>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数据：从数据集中生成变量的数据操作；</a:t>
            </a:r>
          </a:p>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转换：数据变量间的转换；</a:t>
            </a:r>
          </a:p>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框架：变量空间操作；</a:t>
            </a:r>
          </a:p>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标度：标度之间的转换；</a:t>
            </a:r>
          </a:p>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坐标：坐标系统；</a:t>
            </a:r>
          </a:p>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图形：标准图形（对应于</a:t>
            </a:r>
            <a:r>
              <a:rPr lang="en-US" altLang="zh-CN" sz="1600" kern="100" dirty="0" err="1">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Bertin</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的图形符号）及其美学术性</a:t>
            </a: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p>
          <a:p>
            <a:pPr marR="133350" fontAlgn="base">
              <a:lnSpc>
                <a:spcPct val="150000"/>
              </a:lnSpc>
              <a:spcBef>
                <a:spcPct val="0"/>
              </a:spcBef>
              <a:spcAft>
                <a:spcPct val="0"/>
              </a:spcAft>
              <a:tabLst>
                <a:tab pos="5267960" algn="r"/>
              </a:tabLs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（对应于</a:t>
            </a:r>
            <a:r>
              <a:rPr lang="en-US" altLang="zh-CN" sz="1600" kern="100" dirty="0" err="1">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Bertin</a:t>
            </a:r>
            <a:r>
              <a:rPr lang="zh-CN"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的视模网变量）；</a:t>
            </a:r>
          </a:p>
          <a:p>
            <a:pPr fontAlgn="base">
              <a:lnSpc>
                <a:spcPct val="150000"/>
              </a:lnSpc>
              <a:spcBef>
                <a:spcPct val="0"/>
              </a:spcBef>
              <a:spcAft>
                <a:spcPct val="0"/>
              </a:spcAft>
            </a:pPr>
            <a:r>
              <a:rPr lang="en-US" altLang="zh-CN" sz="1600" kern="1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en-US" altLang="zh-CN" sz="16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zh-CN" sz="16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rPr>
              <a:t>参考：用于图形对象的对齐、分类和比对。</a:t>
            </a:r>
            <a:endParaRPr lang="zh-CN" altLang="en-US" sz="1600" dirty="0">
              <a:solidFill>
                <a:srgbClr val="44546A"/>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8052AC92-157E-48F4-A3B4-219B5DB2E134}"/>
              </a:ext>
            </a:extLst>
          </p:cNvPr>
          <p:cNvSpPr txBox="1"/>
          <p:nvPr/>
        </p:nvSpPr>
        <p:spPr>
          <a:xfrm>
            <a:off x="8340873" y="5637820"/>
            <a:ext cx="1904218" cy="338554"/>
          </a:xfrm>
          <a:prstGeom prst="rect">
            <a:avLst/>
          </a:prstGeom>
          <a:noFill/>
        </p:spPr>
        <p:txBody>
          <a:bodyPr wrap="square">
            <a:spAutoFit/>
          </a:bodyPr>
          <a:lstStyle/>
          <a:p>
            <a:r>
              <a:rPr lang="en-US" altLang="zh-CN" sz="1600" kern="100" dirty="0">
                <a:solidFill>
                  <a:schemeClr val="accent1">
                    <a:lumMod val="75000"/>
                  </a:schemeClr>
                </a:solidFill>
                <a:latin typeface="Times New Roman" panose="02020603050405020304" pitchFamily="18" charset="0"/>
                <a:ea typeface="等线" panose="02010600030101010101" pitchFamily="2" charset="-122"/>
                <a:cs typeface="Times New Roman" panose="02020603050405020304" pitchFamily="18" charset="0"/>
              </a:rPr>
              <a:t>Leland Wilkinson</a:t>
            </a:r>
            <a:endParaRPr lang="zh-CN" altLang="en-US" sz="1600" kern="100" dirty="0">
              <a:solidFill>
                <a:schemeClr val="accent1">
                  <a:lumMod val="75000"/>
                </a:scheme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71481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9" name="文本框 18">
            <a:extLst>
              <a:ext uri="{FF2B5EF4-FFF2-40B4-BE49-F238E27FC236}">
                <a16:creationId xmlns:a16="http://schemas.microsoft.com/office/drawing/2014/main" id="{C5E85F47-C9C3-46F6-9232-C545B5FA9FFE}"/>
              </a:ext>
            </a:extLst>
          </p:cNvPr>
          <p:cNvSpPr txBox="1"/>
          <p:nvPr/>
        </p:nvSpPr>
        <p:spPr>
          <a:xfrm>
            <a:off x="381174" y="700545"/>
            <a:ext cx="5714826" cy="370166"/>
          </a:xfrm>
          <a:prstGeom prst="rect">
            <a:avLst/>
          </a:prstGeom>
          <a:noFill/>
        </p:spPr>
        <p:txBody>
          <a:bodyPr wrap="square">
            <a:spAutoFit/>
          </a:bodyPr>
          <a:lstStyle/>
          <a:p>
            <a:pPr indent="267970" algn="just" fontAlgn="base">
              <a:lnSpc>
                <a:spcPct val="115000"/>
              </a:lnSpc>
              <a:spcBef>
                <a:spcPct val="0"/>
              </a:spcBef>
              <a:spcAft>
                <a:spcPct val="0"/>
              </a:spcAft>
            </a:pPr>
            <a:r>
              <a:rPr lang="zh-CN" altLang="zh-CN" b="1" kern="100" dirty="0">
                <a:solidFill>
                  <a:schemeClr val="accent5">
                    <a:lumMod val="50000"/>
                  </a:schemeClr>
                </a:solidFill>
                <a:latin typeface="宋体" panose="02010600030101010101" pitchFamily="2" charset="-122"/>
                <a:ea typeface="宋体" panose="02010600030101010101" pitchFamily="2" charset="-122"/>
                <a:cs typeface="Times New Roman" panose="02020603050405020304" pitchFamily="18" charset="0"/>
              </a:rPr>
              <a:t>领域数据可视化 </a:t>
            </a:r>
            <a:endParaRPr lang="zh-CN" altLang="zh-CN" kern="100" dirty="0">
              <a:solidFill>
                <a:schemeClr val="accent5">
                  <a:lumMod val="50000"/>
                </a:schemeClr>
              </a:solidFill>
              <a:latin typeface="宋体" panose="02010600030101010101" pitchFamily="2" charset="-122"/>
              <a:ea typeface="宋体" panose="02010600030101010101" pitchFamily="2" charset="-122"/>
              <a:cs typeface="Times New Roman" panose="02020603050405020304" pitchFamily="18" charset="0"/>
            </a:endParaRPr>
          </a:p>
        </p:txBody>
      </p:sp>
      <p:pic>
        <p:nvPicPr>
          <p:cNvPr id="20" name="图片 19" descr="London Underground Maps: London Underground Maps">
            <a:extLst>
              <a:ext uri="{FF2B5EF4-FFF2-40B4-BE49-F238E27FC236}">
                <a16:creationId xmlns:a16="http://schemas.microsoft.com/office/drawing/2014/main" id="{E61D46A9-463D-4C6B-9D0E-56D9ED4CAB91}"/>
              </a:ext>
            </a:extLst>
          </p:cNvPr>
          <p:cNvPicPr>
            <a:picLocks noChangeAspect="1"/>
          </p:cNvPicPr>
          <p:nvPr/>
        </p:nvPicPr>
        <p:blipFill>
          <a:blip r:embed="rId5">
            <a:extLst>
              <a:ext uri="{28A0092B-C50C-407E-A947-70E740481C1C}">
                <a14:useLocalDpi xmlns:a14="http://schemas.microsoft.com/office/drawing/2010/main" val="0"/>
              </a:ext>
            </a:extLst>
          </a:blip>
          <a:srcRect l="4694" t="12614" r="10831" b="16637"/>
          <a:stretch>
            <a:fillRect/>
          </a:stretch>
        </p:blipFill>
        <p:spPr bwMode="auto">
          <a:xfrm>
            <a:off x="1055441" y="1676227"/>
            <a:ext cx="3681954" cy="3048917"/>
          </a:xfrm>
          <a:prstGeom prst="rect">
            <a:avLst/>
          </a:prstGeom>
          <a:noFill/>
          <a:ln>
            <a:noFill/>
          </a:ln>
        </p:spPr>
      </p:pic>
      <p:sp>
        <p:nvSpPr>
          <p:cNvPr id="21" name="文本框 20">
            <a:extLst>
              <a:ext uri="{FF2B5EF4-FFF2-40B4-BE49-F238E27FC236}">
                <a16:creationId xmlns:a16="http://schemas.microsoft.com/office/drawing/2014/main" id="{5ECBDBCC-3703-441D-B46B-8DE79BBE0639}"/>
              </a:ext>
            </a:extLst>
          </p:cNvPr>
          <p:cNvSpPr txBox="1"/>
          <p:nvPr/>
        </p:nvSpPr>
        <p:spPr>
          <a:xfrm>
            <a:off x="191344" y="5083953"/>
            <a:ext cx="5295118"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4‑29</a:t>
            </a:r>
            <a:r>
              <a:rPr lang="en-US" altLang="zh-CN" kern="100" dirty="0">
                <a:latin typeface="Times New Roman" panose="02020603050405020304" pitchFamily="18" charset="0"/>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地铁路线图的创始人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Henry Beck</a:t>
            </a:r>
            <a:endParaRPr lang="zh-CN" altLang="zh-CN" kern="100" dirty="0">
              <a:latin typeface="Times New Roman" panose="02020603050405020304" pitchFamily="18" charset="0"/>
              <a:cs typeface="Times New Roman" panose="02020603050405020304" pitchFamily="18" charset="0"/>
            </a:endParaRP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（来源：伦敦交通博物馆）</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871FE166-FC6B-46D7-87CE-BB47D5F728DB}"/>
              </a:ext>
            </a:extLst>
          </p:cNvPr>
          <p:cNvPicPr>
            <a:picLocks noChangeAspect="1"/>
          </p:cNvPicPr>
          <p:nvPr/>
        </p:nvPicPr>
        <p:blipFill>
          <a:blip r:embed="rId6">
            <a:extLst>
              <a:ext uri="{28A0092B-C50C-407E-A947-70E740481C1C}">
                <a14:useLocalDpi xmlns:a14="http://schemas.microsoft.com/office/drawing/2010/main" val="0"/>
              </a:ext>
            </a:extLst>
          </a:blip>
          <a:srcRect l="4272" t="5714" r="3883" b="5714"/>
          <a:stretch>
            <a:fillRect/>
          </a:stretch>
        </p:blipFill>
        <p:spPr bwMode="auto">
          <a:xfrm>
            <a:off x="5714827" y="1606695"/>
            <a:ext cx="4845670" cy="3179537"/>
          </a:xfrm>
          <a:prstGeom prst="rect">
            <a:avLst/>
          </a:prstGeom>
          <a:noFill/>
          <a:ln>
            <a:noFill/>
          </a:ln>
        </p:spPr>
      </p:pic>
      <p:sp>
        <p:nvSpPr>
          <p:cNvPr id="23" name="文本框 22">
            <a:extLst>
              <a:ext uri="{FF2B5EF4-FFF2-40B4-BE49-F238E27FC236}">
                <a16:creationId xmlns:a16="http://schemas.microsoft.com/office/drawing/2014/main" id="{7DB169C9-6B6E-45F2-B50B-18DF97CED312}"/>
              </a:ext>
            </a:extLst>
          </p:cNvPr>
          <p:cNvSpPr txBox="1"/>
          <p:nvPr/>
        </p:nvSpPr>
        <p:spPr>
          <a:xfrm>
            <a:off x="5076565" y="5083953"/>
            <a:ext cx="6122194"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 </a:t>
            </a:r>
            <a:r>
              <a:rPr lang="en-US" altLang="zh-CN" kern="100" dirty="0">
                <a:latin typeface="Times New Roman" panose="02020603050405020304" pitchFamily="18" charset="0"/>
                <a:ea typeface="宋体" pitchFamily="2" charset="-122"/>
                <a:cs typeface="Times New Roman" panose="02020603050405020304" pitchFamily="18" charset="0"/>
              </a:rPr>
              <a:t>4-30 Harry Beck</a:t>
            </a:r>
            <a:r>
              <a:rPr lang="zh-CN" altLang="zh-CN" kern="100" dirty="0">
                <a:latin typeface="Times New Roman" panose="02020603050405020304" pitchFamily="18" charset="0"/>
                <a:ea typeface="宋体" pitchFamily="2" charset="-122"/>
                <a:cs typeface="Times New Roman" panose="02020603050405020304" pitchFamily="18" charset="0"/>
              </a:rPr>
              <a:t>的伦敦地铁线路图</a:t>
            </a: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（来源：伦敦交通博物馆）</a:t>
            </a:r>
          </a:p>
        </p:txBody>
      </p:sp>
      <p:cxnSp>
        <p:nvCxnSpPr>
          <p:cNvPr id="24" name="直接连接符 23">
            <a:extLst>
              <a:ext uri="{FF2B5EF4-FFF2-40B4-BE49-F238E27FC236}">
                <a16:creationId xmlns:a16="http://schemas.microsoft.com/office/drawing/2014/main" id="{1FCF29AA-51EF-49BA-8A36-69EB1F341FE0}"/>
              </a:ext>
            </a:extLst>
          </p:cNvPr>
          <p:cNvCxnSpPr>
            <a:cxnSpLocks/>
          </p:cNvCxnSpPr>
          <p:nvPr/>
        </p:nvCxnSpPr>
        <p:spPr>
          <a:xfrm>
            <a:off x="510364" y="1096940"/>
            <a:ext cx="21336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8B291A4-ED50-4D21-98B8-67077E221395}"/>
              </a:ext>
            </a:extLst>
          </p:cNvPr>
          <p:cNvCxnSpPr>
            <a:cxnSpLocks/>
          </p:cNvCxnSpPr>
          <p:nvPr/>
        </p:nvCxnSpPr>
        <p:spPr>
          <a:xfrm>
            <a:off x="5310790" y="1471730"/>
            <a:ext cx="0" cy="391453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55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00" name="文本框 99">
            <a:extLst>
              <a:ext uri="{FF2B5EF4-FFF2-40B4-BE49-F238E27FC236}">
                <a16:creationId xmlns:a16="http://schemas.microsoft.com/office/drawing/2014/main" id="{03A54356-51B1-48A6-8E50-FAC1E5C174AB}"/>
              </a:ext>
            </a:extLst>
          </p:cNvPr>
          <p:cNvSpPr txBox="1"/>
          <p:nvPr/>
        </p:nvSpPr>
        <p:spPr>
          <a:xfrm>
            <a:off x="1235" y="463836"/>
            <a:ext cx="2465518"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3</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）视觉编码理论</a:t>
            </a:r>
            <a:endParaRPr kumimoji="0" lang="zh-CN" altLang="zh-CN" sz="1800" b="1" i="0" u="none" strike="noStrike" kern="100" cap="none" spc="0" normalizeH="0" baseline="0" noProof="0" dirty="0">
              <a:ln>
                <a:noFill/>
              </a:ln>
              <a:solidFill>
                <a:srgbClr val="44546A"/>
              </a:solidFill>
              <a:effectLst/>
              <a:uLnTx/>
              <a:uFillTx/>
            </a:endParaRPr>
          </a:p>
        </p:txBody>
      </p:sp>
      <p:pic>
        <p:nvPicPr>
          <p:cNvPr id="101" name="图片 100">
            <a:extLst>
              <a:ext uri="{FF2B5EF4-FFF2-40B4-BE49-F238E27FC236}">
                <a16:creationId xmlns:a16="http://schemas.microsoft.com/office/drawing/2014/main" id="{AD722722-84A4-40F7-B746-6FA76555520E}"/>
              </a:ext>
            </a:extLst>
          </p:cNvPr>
          <p:cNvPicPr>
            <a:picLocks noChangeAspect="1"/>
          </p:cNvPicPr>
          <p:nvPr/>
        </p:nvPicPr>
        <p:blipFill>
          <a:blip r:embed="rId5">
            <a:extLst>
              <a:ext uri="{28A0092B-C50C-407E-A947-70E740481C1C}">
                <a14:useLocalDpi xmlns:a14="http://schemas.microsoft.com/office/drawing/2010/main" val="0"/>
              </a:ext>
            </a:extLst>
          </a:blip>
          <a:srcRect l="32326" t="7611" r="18184" b="12061"/>
          <a:stretch>
            <a:fillRect/>
          </a:stretch>
        </p:blipFill>
        <p:spPr bwMode="auto">
          <a:xfrm>
            <a:off x="980130" y="1247347"/>
            <a:ext cx="3402286" cy="2233079"/>
          </a:xfrm>
          <a:prstGeom prst="rect">
            <a:avLst/>
          </a:prstGeom>
          <a:noFill/>
          <a:ln>
            <a:noFill/>
          </a:ln>
        </p:spPr>
      </p:pic>
      <p:sp>
        <p:nvSpPr>
          <p:cNvPr id="102" name="文本框 101">
            <a:extLst>
              <a:ext uri="{FF2B5EF4-FFF2-40B4-BE49-F238E27FC236}">
                <a16:creationId xmlns:a16="http://schemas.microsoft.com/office/drawing/2014/main" id="{0B47B37E-6AC6-46FE-901B-5BCA22D29CBF}"/>
              </a:ext>
            </a:extLst>
          </p:cNvPr>
          <p:cNvSpPr txBox="1"/>
          <p:nvPr/>
        </p:nvSpPr>
        <p:spPr>
          <a:xfrm>
            <a:off x="574725" y="3514928"/>
            <a:ext cx="3937099"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zh-CN"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4-31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视觉图形元素与视觉通道</a:t>
            </a:r>
            <a:endParaRPr lang="zh-CN" altLang="zh-CN" kern="100" dirty="0">
              <a:latin typeface="Times New Roman" panose="02020603050405020304" pitchFamily="18" charset="0"/>
              <a:cs typeface="Times New Roman" panose="02020603050405020304" pitchFamily="18" charset="0"/>
            </a:endParaRPr>
          </a:p>
        </p:txBody>
      </p:sp>
      <p:graphicFrame>
        <p:nvGraphicFramePr>
          <p:cNvPr id="103" name="表格 102">
            <a:extLst>
              <a:ext uri="{FF2B5EF4-FFF2-40B4-BE49-F238E27FC236}">
                <a16:creationId xmlns:a16="http://schemas.microsoft.com/office/drawing/2014/main" id="{B053D53F-8561-48B9-8FF3-F44429A9072D}"/>
              </a:ext>
            </a:extLst>
          </p:cNvPr>
          <p:cNvGraphicFramePr>
            <a:graphicFrameLocks noGrp="1"/>
          </p:cNvGraphicFramePr>
          <p:nvPr>
            <p:extLst>
              <p:ext uri="{D42A27DB-BD31-4B8C-83A1-F6EECF244321}">
                <p14:modId xmlns:p14="http://schemas.microsoft.com/office/powerpoint/2010/main" val="2535995119"/>
              </p:ext>
            </p:extLst>
          </p:nvPr>
        </p:nvGraphicFramePr>
        <p:xfrm>
          <a:off x="492743" y="4047913"/>
          <a:ext cx="4760028" cy="1769140"/>
        </p:xfrm>
        <a:graphic>
          <a:graphicData uri="http://schemas.openxmlformats.org/drawingml/2006/table">
            <a:tbl>
              <a:tblPr firstRow="1" firstCol="1" bandRow="1" bandCol="1"/>
              <a:tblGrid>
                <a:gridCol w="1241497">
                  <a:extLst>
                    <a:ext uri="{9D8B030D-6E8A-4147-A177-3AD203B41FA5}">
                      <a16:colId xmlns:a16="http://schemas.microsoft.com/office/drawing/2014/main" val="1926739445"/>
                    </a:ext>
                  </a:extLst>
                </a:gridCol>
                <a:gridCol w="1208486">
                  <a:extLst>
                    <a:ext uri="{9D8B030D-6E8A-4147-A177-3AD203B41FA5}">
                      <a16:colId xmlns:a16="http://schemas.microsoft.com/office/drawing/2014/main" val="4014149163"/>
                    </a:ext>
                  </a:extLst>
                </a:gridCol>
                <a:gridCol w="1118782">
                  <a:extLst>
                    <a:ext uri="{9D8B030D-6E8A-4147-A177-3AD203B41FA5}">
                      <a16:colId xmlns:a16="http://schemas.microsoft.com/office/drawing/2014/main" val="2054245512"/>
                    </a:ext>
                  </a:extLst>
                </a:gridCol>
                <a:gridCol w="1191263">
                  <a:extLst>
                    <a:ext uri="{9D8B030D-6E8A-4147-A177-3AD203B41FA5}">
                      <a16:colId xmlns:a16="http://schemas.microsoft.com/office/drawing/2014/main" val="733355256"/>
                    </a:ext>
                  </a:extLst>
                </a:gridCol>
              </a:tblGrid>
              <a:tr h="397616">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l">
                        <a:lnSpc>
                          <a:spcPct val="110000"/>
                        </a:lnSpc>
                      </a:pPr>
                      <a:r>
                        <a:rPr lang="zh-CN" sz="900" kern="100" dirty="0">
                          <a:effectLst/>
                        </a:rPr>
                        <a:t>视觉通道</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l">
                        <a:lnSpc>
                          <a:spcPct val="110000"/>
                        </a:lnSpc>
                      </a:pPr>
                      <a:r>
                        <a:rPr lang="zh-CN" sz="900" kern="100" dirty="0">
                          <a:effectLst/>
                        </a:rPr>
                        <a:t>定类数据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l">
                        <a:lnSpc>
                          <a:spcPct val="110000"/>
                        </a:lnSpc>
                      </a:pPr>
                      <a:r>
                        <a:rPr lang="zh-CN" sz="900" kern="100" dirty="0">
                          <a:effectLst/>
                        </a:rPr>
                        <a:t>定序数据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l">
                        <a:lnSpc>
                          <a:spcPct val="110000"/>
                        </a:lnSpc>
                      </a:pPr>
                      <a:r>
                        <a:rPr lang="zh-CN" sz="900" kern="100" dirty="0">
                          <a:effectLst/>
                        </a:rPr>
                        <a:t>定量数据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323310796"/>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位置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59805997"/>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尺寸</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38317371"/>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数值</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r>
                        <a:rPr lang="zh-CN" sz="900" kern="100">
                          <a:effectLst/>
                        </a:rPr>
                        <a:t>（部分）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94724487"/>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纹理</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r>
                        <a:rPr lang="zh-CN" sz="900" kern="100">
                          <a:effectLst/>
                        </a:rPr>
                        <a:t>（部分）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921671490"/>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颜色</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114012419"/>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方向</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916464641"/>
                  </a:ext>
                </a:extLst>
              </a:tr>
              <a:tr h="195932">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zh-CN" sz="900" kern="100" dirty="0">
                          <a:effectLst/>
                        </a:rPr>
                        <a:t>形状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865300272"/>
                  </a:ext>
                </a:extLst>
              </a:tr>
            </a:tbl>
          </a:graphicData>
        </a:graphic>
      </p:graphicFrame>
      <p:sp>
        <p:nvSpPr>
          <p:cNvPr id="104" name="文本框 103">
            <a:extLst>
              <a:ext uri="{FF2B5EF4-FFF2-40B4-BE49-F238E27FC236}">
                <a16:creationId xmlns:a16="http://schemas.microsoft.com/office/drawing/2014/main" id="{BE5FA775-40E3-48F6-BA12-9167B46F7C5F}"/>
              </a:ext>
            </a:extLst>
          </p:cNvPr>
          <p:cNvSpPr txBox="1"/>
          <p:nvPr/>
        </p:nvSpPr>
        <p:spPr>
          <a:xfrm>
            <a:off x="328986" y="5913744"/>
            <a:ext cx="5087542"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表 </a:t>
            </a:r>
            <a:r>
              <a:rPr lang="en-US" altLang="zh-CN" kern="100" dirty="0">
                <a:latin typeface="Times New Roman" panose="02020603050405020304" pitchFamily="18" charset="0"/>
                <a:ea typeface="宋体" pitchFamily="2" charset="-122"/>
                <a:cs typeface="Times New Roman" panose="02020603050405020304" pitchFamily="18" charset="0"/>
              </a:rPr>
              <a:t>4-2  </a:t>
            </a:r>
            <a:r>
              <a:rPr lang="zh-CN" altLang="zh-CN" kern="100" dirty="0">
                <a:latin typeface="Times New Roman" panose="02020603050405020304" pitchFamily="18" charset="0"/>
                <a:ea typeface="宋体" pitchFamily="2" charset="-122"/>
                <a:cs typeface="Times New Roman" panose="02020603050405020304" pitchFamily="18" charset="0"/>
              </a:rPr>
              <a:t>数据类型与视觉通道的对应关系图</a:t>
            </a:r>
          </a:p>
        </p:txBody>
      </p:sp>
      <p:grpSp>
        <p:nvGrpSpPr>
          <p:cNvPr id="105" name="组合 104">
            <a:extLst>
              <a:ext uri="{FF2B5EF4-FFF2-40B4-BE49-F238E27FC236}">
                <a16:creationId xmlns:a16="http://schemas.microsoft.com/office/drawing/2014/main" id="{313B8C3C-468A-4A79-A616-E55A5AC20E20}"/>
              </a:ext>
            </a:extLst>
          </p:cNvPr>
          <p:cNvGrpSpPr/>
          <p:nvPr/>
        </p:nvGrpSpPr>
        <p:grpSpPr>
          <a:xfrm>
            <a:off x="6331824" y="1665773"/>
            <a:ext cx="4732306" cy="3323898"/>
            <a:chOff x="1392236" y="1506779"/>
            <a:chExt cx="6463306" cy="4650753"/>
          </a:xfrm>
        </p:grpSpPr>
        <p:grpSp>
          <p:nvGrpSpPr>
            <p:cNvPr id="106" name="Group 4">
              <a:extLst>
                <a:ext uri="{FF2B5EF4-FFF2-40B4-BE49-F238E27FC236}">
                  <a16:creationId xmlns:a16="http://schemas.microsoft.com/office/drawing/2014/main" id="{5B250B77-39F7-43E6-A15D-517D17EA46FD}"/>
                </a:ext>
              </a:extLst>
            </p:cNvPr>
            <p:cNvGrpSpPr>
              <a:grpSpLocks/>
            </p:cNvGrpSpPr>
            <p:nvPr/>
          </p:nvGrpSpPr>
          <p:grpSpPr bwMode="auto">
            <a:xfrm>
              <a:off x="1392236" y="4171407"/>
              <a:ext cx="2713459" cy="1986125"/>
              <a:chOff x="1392236" y="4171386"/>
              <a:chExt cx="2999661" cy="2068916"/>
            </a:xfrm>
          </p:grpSpPr>
          <p:grpSp>
            <p:nvGrpSpPr>
              <p:cNvPr id="162" name="Group 5">
                <a:extLst>
                  <a:ext uri="{FF2B5EF4-FFF2-40B4-BE49-F238E27FC236}">
                    <a16:creationId xmlns:a16="http://schemas.microsoft.com/office/drawing/2014/main" id="{9AC0D7FC-0145-4362-9CE4-D91359F595E5}"/>
                  </a:ext>
                </a:extLst>
              </p:cNvPr>
              <p:cNvGrpSpPr>
                <a:grpSpLocks/>
              </p:cNvGrpSpPr>
              <p:nvPr/>
            </p:nvGrpSpPr>
            <p:grpSpPr bwMode="auto">
              <a:xfrm>
                <a:off x="1574150" y="4903948"/>
                <a:ext cx="433369" cy="439613"/>
                <a:chOff x="1574146" y="4903937"/>
                <a:chExt cx="419955" cy="425868"/>
              </a:xfrm>
            </p:grpSpPr>
            <p:sp>
              <p:nvSpPr>
                <p:cNvPr id="182" name="椭圆 181">
                  <a:extLst>
                    <a:ext uri="{FF2B5EF4-FFF2-40B4-BE49-F238E27FC236}">
                      <a16:creationId xmlns:a16="http://schemas.microsoft.com/office/drawing/2014/main" id="{8006B0DB-31BA-4DF0-B09C-9ADFD21DBA64}"/>
                    </a:ext>
                  </a:extLst>
                </p:cNvPr>
                <p:cNvSpPr>
                  <a:spLocks noChangeArrowheads="1"/>
                </p:cNvSpPr>
                <p:nvPr/>
              </p:nvSpPr>
              <p:spPr bwMode="auto">
                <a:xfrm>
                  <a:off x="1574146" y="4903937"/>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83" name="椭圆 182">
                  <a:extLst>
                    <a:ext uri="{FF2B5EF4-FFF2-40B4-BE49-F238E27FC236}">
                      <a16:creationId xmlns:a16="http://schemas.microsoft.com/office/drawing/2014/main" id="{7D508369-3675-49AF-96EC-6D69B40568B7}"/>
                    </a:ext>
                  </a:extLst>
                </p:cNvPr>
                <p:cNvSpPr>
                  <a:spLocks noChangeArrowheads="1"/>
                </p:cNvSpPr>
                <p:nvPr/>
              </p:nvSpPr>
              <p:spPr bwMode="auto">
                <a:xfrm>
                  <a:off x="1850085" y="5185789"/>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84" name="椭圆 183">
                  <a:extLst>
                    <a:ext uri="{FF2B5EF4-FFF2-40B4-BE49-F238E27FC236}">
                      <a16:creationId xmlns:a16="http://schemas.microsoft.com/office/drawing/2014/main" id="{AA2F3912-E5E0-474B-BF89-38516A2F57B4}"/>
                    </a:ext>
                  </a:extLst>
                </p:cNvPr>
                <p:cNvSpPr>
                  <a:spLocks noChangeArrowheads="1"/>
                </p:cNvSpPr>
                <p:nvPr/>
              </p:nvSpPr>
              <p:spPr bwMode="auto">
                <a:xfrm>
                  <a:off x="1574146" y="5185789"/>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sp>
            <p:nvSpPr>
              <p:cNvPr id="163" name="矩形 162">
                <a:extLst>
                  <a:ext uri="{FF2B5EF4-FFF2-40B4-BE49-F238E27FC236}">
                    <a16:creationId xmlns:a16="http://schemas.microsoft.com/office/drawing/2014/main" id="{855843BA-EE3C-4B3D-A7A2-AC985DCC1F7F}"/>
                  </a:ext>
                </a:extLst>
              </p:cNvPr>
              <p:cNvSpPr>
                <a:spLocks noChangeArrowheads="1"/>
              </p:cNvSpPr>
              <p:nvPr/>
            </p:nvSpPr>
            <p:spPr bwMode="auto">
              <a:xfrm>
                <a:off x="1432576" y="4840109"/>
                <a:ext cx="343353" cy="596453"/>
              </a:xfrm>
              <a:prstGeom prst="rect">
                <a:avLst/>
              </a:prstGeom>
              <a:noFill/>
              <a:ln w="12700">
                <a:solidFill>
                  <a:srgbClr val="395E8A"/>
                </a:solid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nvGrpSpPr>
              <p:cNvPr id="164" name="Group 10">
                <a:extLst>
                  <a:ext uri="{FF2B5EF4-FFF2-40B4-BE49-F238E27FC236}">
                    <a16:creationId xmlns:a16="http://schemas.microsoft.com/office/drawing/2014/main" id="{76B31223-320C-465C-82E7-F9BF657B4162}"/>
                  </a:ext>
                </a:extLst>
              </p:cNvPr>
              <p:cNvGrpSpPr>
                <a:grpSpLocks/>
              </p:cNvGrpSpPr>
              <p:nvPr/>
            </p:nvGrpSpPr>
            <p:grpSpPr bwMode="auto">
              <a:xfrm>
                <a:off x="2836056" y="4917247"/>
                <a:ext cx="433369" cy="439613"/>
                <a:chOff x="2836049" y="4917236"/>
                <a:chExt cx="419955" cy="425868"/>
              </a:xfrm>
            </p:grpSpPr>
            <p:sp>
              <p:nvSpPr>
                <p:cNvPr id="179" name="椭圆 178">
                  <a:extLst>
                    <a:ext uri="{FF2B5EF4-FFF2-40B4-BE49-F238E27FC236}">
                      <a16:creationId xmlns:a16="http://schemas.microsoft.com/office/drawing/2014/main" id="{2CA133C7-1395-4673-857F-6700317A1191}"/>
                    </a:ext>
                  </a:extLst>
                </p:cNvPr>
                <p:cNvSpPr>
                  <a:spLocks noChangeArrowheads="1"/>
                </p:cNvSpPr>
                <p:nvPr/>
              </p:nvSpPr>
              <p:spPr bwMode="auto">
                <a:xfrm>
                  <a:off x="2836049" y="4917236"/>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80" name="椭圆 179">
                  <a:extLst>
                    <a:ext uri="{FF2B5EF4-FFF2-40B4-BE49-F238E27FC236}">
                      <a16:creationId xmlns:a16="http://schemas.microsoft.com/office/drawing/2014/main" id="{A8C2FDC3-5848-4743-9052-1F690193B57B}"/>
                    </a:ext>
                  </a:extLst>
                </p:cNvPr>
                <p:cNvSpPr>
                  <a:spLocks noChangeArrowheads="1"/>
                </p:cNvSpPr>
                <p:nvPr/>
              </p:nvSpPr>
              <p:spPr bwMode="auto">
                <a:xfrm>
                  <a:off x="3111988" y="5199088"/>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81" name="椭圆 180">
                  <a:extLst>
                    <a:ext uri="{FF2B5EF4-FFF2-40B4-BE49-F238E27FC236}">
                      <a16:creationId xmlns:a16="http://schemas.microsoft.com/office/drawing/2014/main" id="{A0DFFB13-AFA8-45C8-B4D9-D2278823B904}"/>
                    </a:ext>
                  </a:extLst>
                </p:cNvPr>
                <p:cNvSpPr>
                  <a:spLocks noChangeArrowheads="1"/>
                </p:cNvSpPr>
                <p:nvPr/>
              </p:nvSpPr>
              <p:spPr bwMode="auto">
                <a:xfrm>
                  <a:off x="2836049" y="5199088"/>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cxnSp>
            <p:nvCxnSpPr>
              <p:cNvPr id="165" name="直接连接符 164">
                <a:extLst>
                  <a:ext uri="{FF2B5EF4-FFF2-40B4-BE49-F238E27FC236}">
                    <a16:creationId xmlns:a16="http://schemas.microsoft.com/office/drawing/2014/main" id="{49C752B3-2508-448F-B6AF-26E3186856A2}"/>
                  </a:ext>
                </a:extLst>
              </p:cNvPr>
              <p:cNvCxnSpPr/>
              <p:nvPr/>
            </p:nvCxnSpPr>
            <p:spPr bwMode="auto">
              <a:xfrm>
                <a:off x="2962900" y="5044129"/>
                <a:ext cx="179666" cy="185828"/>
              </a:xfrm>
              <a:prstGeom prst="line">
                <a:avLst/>
              </a:prstGeom>
              <a:noFill/>
              <a:ln w="25400">
                <a:solidFill>
                  <a:srgbClr val="4472C4"/>
                </a:solidFill>
                <a:round/>
                <a:headEnd/>
                <a:tailEnd/>
              </a:ln>
            </p:spPr>
          </p:cxnSp>
          <p:grpSp>
            <p:nvGrpSpPr>
              <p:cNvPr id="166" name="Group 15">
                <a:extLst>
                  <a:ext uri="{FF2B5EF4-FFF2-40B4-BE49-F238E27FC236}">
                    <a16:creationId xmlns:a16="http://schemas.microsoft.com/office/drawing/2014/main" id="{32A57733-9370-447F-8418-FD45EA0E377D}"/>
                  </a:ext>
                </a:extLst>
              </p:cNvPr>
              <p:cNvGrpSpPr>
                <a:grpSpLocks/>
              </p:cNvGrpSpPr>
              <p:nvPr/>
            </p:nvGrpSpPr>
            <p:grpSpPr bwMode="auto">
              <a:xfrm>
                <a:off x="1547038" y="5747964"/>
                <a:ext cx="433369" cy="439613"/>
                <a:chOff x="1547034" y="5747951"/>
                <a:chExt cx="419955" cy="425868"/>
              </a:xfrm>
            </p:grpSpPr>
            <p:sp>
              <p:nvSpPr>
                <p:cNvPr id="176" name="椭圆 175">
                  <a:extLst>
                    <a:ext uri="{FF2B5EF4-FFF2-40B4-BE49-F238E27FC236}">
                      <a16:creationId xmlns:a16="http://schemas.microsoft.com/office/drawing/2014/main" id="{0DD2E1F3-360B-4F15-9FDF-4213AE9B5FBE}"/>
                    </a:ext>
                  </a:extLst>
                </p:cNvPr>
                <p:cNvSpPr>
                  <a:spLocks noChangeArrowheads="1"/>
                </p:cNvSpPr>
                <p:nvPr/>
              </p:nvSpPr>
              <p:spPr bwMode="auto">
                <a:xfrm>
                  <a:off x="1547034" y="5747951"/>
                  <a:ext cx="144016" cy="144016"/>
                </a:xfrm>
                <a:prstGeom prst="ellipse">
                  <a:avLst/>
                </a:prstGeom>
                <a:solidFill>
                  <a:srgbClr val="00B05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77" name="椭圆 176">
                  <a:extLst>
                    <a:ext uri="{FF2B5EF4-FFF2-40B4-BE49-F238E27FC236}">
                      <a16:creationId xmlns:a16="http://schemas.microsoft.com/office/drawing/2014/main" id="{7D4A42B7-763B-4378-89E9-57DA8F7EB7B1}"/>
                    </a:ext>
                  </a:extLst>
                </p:cNvPr>
                <p:cNvSpPr>
                  <a:spLocks noChangeArrowheads="1"/>
                </p:cNvSpPr>
                <p:nvPr/>
              </p:nvSpPr>
              <p:spPr bwMode="auto">
                <a:xfrm>
                  <a:off x="1822973" y="6029803"/>
                  <a:ext cx="144016" cy="144016"/>
                </a:xfrm>
                <a:prstGeom prst="ellipse">
                  <a:avLst/>
                </a:prstGeom>
                <a:solidFill>
                  <a:srgbClr val="00B05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78" name="椭圆 177">
                  <a:extLst>
                    <a:ext uri="{FF2B5EF4-FFF2-40B4-BE49-F238E27FC236}">
                      <a16:creationId xmlns:a16="http://schemas.microsoft.com/office/drawing/2014/main" id="{746106B7-6BA7-4CB2-AB51-F7A8FDD0B5AA}"/>
                    </a:ext>
                  </a:extLst>
                </p:cNvPr>
                <p:cNvSpPr>
                  <a:spLocks noChangeArrowheads="1"/>
                </p:cNvSpPr>
                <p:nvPr/>
              </p:nvSpPr>
              <p:spPr bwMode="auto">
                <a:xfrm>
                  <a:off x="1547034" y="6029803"/>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grpSp>
            <p:nvGrpSpPr>
              <p:cNvPr id="167" name="Group 19">
                <a:extLst>
                  <a:ext uri="{FF2B5EF4-FFF2-40B4-BE49-F238E27FC236}">
                    <a16:creationId xmlns:a16="http://schemas.microsoft.com/office/drawing/2014/main" id="{368A58FA-8377-4C6F-BBEC-B9BF1E32FE84}"/>
                  </a:ext>
                </a:extLst>
              </p:cNvPr>
              <p:cNvGrpSpPr>
                <a:grpSpLocks/>
              </p:cNvGrpSpPr>
              <p:nvPr/>
            </p:nvGrpSpPr>
            <p:grpSpPr bwMode="auto">
              <a:xfrm>
                <a:off x="2836049" y="5734299"/>
                <a:ext cx="320346" cy="439613"/>
                <a:chOff x="2836049" y="5734286"/>
                <a:chExt cx="310431" cy="425868"/>
              </a:xfrm>
            </p:grpSpPr>
            <p:sp>
              <p:nvSpPr>
                <p:cNvPr id="173" name="椭圆 172">
                  <a:extLst>
                    <a:ext uri="{FF2B5EF4-FFF2-40B4-BE49-F238E27FC236}">
                      <a16:creationId xmlns:a16="http://schemas.microsoft.com/office/drawing/2014/main" id="{589F5332-E589-443C-B4DC-06E8A915439C}"/>
                    </a:ext>
                  </a:extLst>
                </p:cNvPr>
                <p:cNvSpPr>
                  <a:spLocks noChangeArrowheads="1"/>
                </p:cNvSpPr>
                <p:nvPr/>
              </p:nvSpPr>
              <p:spPr bwMode="auto">
                <a:xfrm>
                  <a:off x="2836049" y="5734286"/>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74" name="椭圆 173">
                  <a:extLst>
                    <a:ext uri="{FF2B5EF4-FFF2-40B4-BE49-F238E27FC236}">
                      <a16:creationId xmlns:a16="http://schemas.microsoft.com/office/drawing/2014/main" id="{AFCE27E9-3A03-493D-9520-60907BB977F9}"/>
                    </a:ext>
                  </a:extLst>
                </p:cNvPr>
                <p:cNvSpPr>
                  <a:spLocks noChangeArrowheads="1"/>
                </p:cNvSpPr>
                <p:nvPr/>
              </p:nvSpPr>
              <p:spPr bwMode="auto">
                <a:xfrm>
                  <a:off x="3002464" y="6016138"/>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75" name="椭圆 174">
                  <a:extLst>
                    <a:ext uri="{FF2B5EF4-FFF2-40B4-BE49-F238E27FC236}">
                      <a16:creationId xmlns:a16="http://schemas.microsoft.com/office/drawing/2014/main" id="{16BC2B20-D118-4BA8-AE4C-B39655FE911F}"/>
                    </a:ext>
                  </a:extLst>
                </p:cNvPr>
                <p:cNvSpPr>
                  <a:spLocks noChangeArrowheads="1"/>
                </p:cNvSpPr>
                <p:nvPr/>
              </p:nvSpPr>
              <p:spPr bwMode="auto">
                <a:xfrm>
                  <a:off x="2836049" y="6016138"/>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sp>
            <p:nvSpPr>
              <p:cNvPr id="168" name="TextBox 71">
                <a:extLst>
                  <a:ext uri="{FF2B5EF4-FFF2-40B4-BE49-F238E27FC236}">
                    <a16:creationId xmlns:a16="http://schemas.microsoft.com/office/drawing/2014/main" id="{C35E237E-B629-4C13-B9CB-6A6242CC9AF1}"/>
                  </a:ext>
                </a:extLst>
              </p:cNvPr>
              <p:cNvSpPr>
                <a:spLocks noChangeArrowheads="1"/>
              </p:cNvSpPr>
              <p:nvPr/>
            </p:nvSpPr>
            <p:spPr bwMode="auto">
              <a:xfrm>
                <a:off x="2155901" y="4992455"/>
                <a:ext cx="975856" cy="345974"/>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包含</a:t>
                </a:r>
                <a:endParaRPr lang="zh-CN" altLang="en-US" sz="1050" kern="100">
                  <a:solidFill>
                    <a:sysClr val="windowText" lastClr="000000"/>
                  </a:solidFill>
                  <a:latin typeface="+mn-ea"/>
                  <a:cs typeface="Times New Roman" panose="02020603050405020304" pitchFamily="18" charset="0"/>
                </a:endParaRPr>
              </a:p>
            </p:txBody>
          </p:sp>
          <p:sp>
            <p:nvSpPr>
              <p:cNvPr id="169" name="TextBox 72">
                <a:extLst>
                  <a:ext uri="{FF2B5EF4-FFF2-40B4-BE49-F238E27FC236}">
                    <a16:creationId xmlns:a16="http://schemas.microsoft.com/office/drawing/2014/main" id="{A5442320-DC5F-4BF2-BDDE-1B8C6D4D81AA}"/>
                  </a:ext>
                </a:extLst>
              </p:cNvPr>
              <p:cNvSpPr>
                <a:spLocks noChangeArrowheads="1"/>
              </p:cNvSpPr>
              <p:nvPr/>
            </p:nvSpPr>
            <p:spPr bwMode="auto">
              <a:xfrm>
                <a:off x="2155901" y="5894328"/>
                <a:ext cx="975856" cy="345974"/>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相似</a:t>
                </a:r>
                <a:endParaRPr lang="zh-CN" altLang="en-US" sz="1050" kern="100">
                  <a:solidFill>
                    <a:sysClr val="windowText" lastClr="000000"/>
                  </a:solidFill>
                  <a:latin typeface="+mn-ea"/>
                  <a:cs typeface="Times New Roman" panose="02020603050405020304" pitchFamily="18" charset="0"/>
                </a:endParaRPr>
              </a:p>
            </p:txBody>
          </p:sp>
          <p:sp>
            <p:nvSpPr>
              <p:cNvPr id="170" name="TextBox 73">
                <a:extLst>
                  <a:ext uri="{FF2B5EF4-FFF2-40B4-BE49-F238E27FC236}">
                    <a16:creationId xmlns:a16="http://schemas.microsoft.com/office/drawing/2014/main" id="{B386A3CB-D1C1-4E1C-8937-C3E2554F55D4}"/>
                  </a:ext>
                </a:extLst>
              </p:cNvPr>
              <p:cNvSpPr>
                <a:spLocks noChangeArrowheads="1"/>
              </p:cNvSpPr>
              <p:nvPr/>
            </p:nvSpPr>
            <p:spPr bwMode="auto">
              <a:xfrm>
                <a:off x="3416041" y="5886665"/>
                <a:ext cx="975856" cy="345974"/>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接近</a:t>
                </a:r>
                <a:endParaRPr lang="zh-CN" altLang="en-US" sz="1050" kern="100">
                  <a:solidFill>
                    <a:sysClr val="windowText" lastClr="000000"/>
                  </a:solidFill>
                  <a:latin typeface="+mn-ea"/>
                  <a:cs typeface="Times New Roman" panose="02020603050405020304" pitchFamily="18" charset="0"/>
                </a:endParaRPr>
              </a:p>
            </p:txBody>
          </p:sp>
          <p:sp>
            <p:nvSpPr>
              <p:cNvPr id="171" name="TextBox 74">
                <a:extLst>
                  <a:ext uri="{FF2B5EF4-FFF2-40B4-BE49-F238E27FC236}">
                    <a16:creationId xmlns:a16="http://schemas.microsoft.com/office/drawing/2014/main" id="{56DA5F05-FCF1-4954-BA87-DB13CB354EF5}"/>
                  </a:ext>
                </a:extLst>
              </p:cNvPr>
              <p:cNvSpPr>
                <a:spLocks noChangeArrowheads="1"/>
              </p:cNvSpPr>
              <p:nvPr/>
            </p:nvSpPr>
            <p:spPr bwMode="auto">
              <a:xfrm>
                <a:off x="3416041" y="4989996"/>
                <a:ext cx="975856" cy="345974"/>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dirty="0">
                    <a:solidFill>
                      <a:srgbClr val="000000"/>
                    </a:solidFill>
                    <a:latin typeface="+mn-ea"/>
                    <a:cs typeface="Times New Roman" panose="02020603050405020304" pitchFamily="18" charset="0"/>
                  </a:rPr>
                  <a:t>连接</a:t>
                </a:r>
                <a:endParaRPr lang="zh-CN" altLang="en-US" sz="1050" kern="100" dirty="0">
                  <a:solidFill>
                    <a:sysClr val="windowText" lastClr="000000"/>
                  </a:solidFill>
                  <a:latin typeface="+mn-ea"/>
                  <a:cs typeface="Times New Roman" panose="02020603050405020304" pitchFamily="18" charset="0"/>
                </a:endParaRPr>
              </a:p>
            </p:txBody>
          </p:sp>
          <p:sp>
            <p:nvSpPr>
              <p:cNvPr id="172" name="TextBox 2">
                <a:extLst>
                  <a:ext uri="{FF2B5EF4-FFF2-40B4-BE49-F238E27FC236}">
                    <a16:creationId xmlns:a16="http://schemas.microsoft.com/office/drawing/2014/main" id="{43CCCC04-C061-4617-B43D-829B854BC226}"/>
                  </a:ext>
                </a:extLst>
              </p:cNvPr>
              <p:cNvSpPr>
                <a:spLocks noChangeArrowheads="1"/>
              </p:cNvSpPr>
              <p:nvPr/>
            </p:nvSpPr>
            <p:spPr bwMode="auto">
              <a:xfrm>
                <a:off x="1392236" y="4171386"/>
                <a:ext cx="2370313" cy="345974"/>
              </a:xfrm>
              <a:prstGeom prst="rect">
                <a:avLst/>
              </a:prstGeom>
              <a:noFill/>
              <a:ln w="9525">
                <a:noFill/>
                <a:miter lim="800000"/>
                <a:headEnd/>
                <a:tailEnd/>
              </a:ln>
            </p:spPr>
            <p:txBody>
              <a:bodyPr wrap="square">
                <a:spAutoFit/>
              </a:bodyPr>
              <a:lstStyle/>
              <a:p>
                <a:pPr indent="229235" fontAlgn="base">
                  <a:lnSpc>
                    <a:spcPct val="110000"/>
                  </a:lnSpc>
                  <a:defRPr/>
                </a:pPr>
                <a:r>
                  <a:rPr lang="zh-CN" altLang="en-US" sz="900" b="1">
                    <a:solidFill>
                      <a:srgbClr val="FF0000"/>
                    </a:solidFill>
                    <a:latin typeface="+mn-ea"/>
                    <a:cs typeface="Times New Roman" panose="02020603050405020304" pitchFamily="18" charset="0"/>
                  </a:rPr>
                  <a:t>分组的（关系）</a:t>
                </a:r>
                <a:endParaRPr lang="zh-CN" altLang="en-US" sz="1050" kern="100">
                  <a:solidFill>
                    <a:sysClr val="windowText" lastClr="000000"/>
                  </a:solidFill>
                  <a:latin typeface="+mn-ea"/>
                  <a:cs typeface="Times New Roman" panose="02020603050405020304" pitchFamily="18" charset="0"/>
                </a:endParaRPr>
              </a:p>
            </p:txBody>
          </p:sp>
        </p:grpSp>
        <p:grpSp>
          <p:nvGrpSpPr>
            <p:cNvPr id="107" name="Group 28">
              <a:extLst>
                <a:ext uri="{FF2B5EF4-FFF2-40B4-BE49-F238E27FC236}">
                  <a16:creationId xmlns:a16="http://schemas.microsoft.com/office/drawing/2014/main" id="{E2840210-F8AE-49CE-9FF0-D52FD1CFF426}"/>
                </a:ext>
              </a:extLst>
            </p:cNvPr>
            <p:cNvGrpSpPr>
              <a:grpSpLocks/>
            </p:cNvGrpSpPr>
            <p:nvPr/>
          </p:nvGrpSpPr>
          <p:grpSpPr bwMode="auto">
            <a:xfrm>
              <a:off x="1428727" y="1536700"/>
              <a:ext cx="2943715" cy="2457794"/>
              <a:chOff x="1428726" y="1536700"/>
              <a:chExt cx="3317632" cy="2460354"/>
            </a:xfrm>
          </p:grpSpPr>
          <p:sp>
            <p:nvSpPr>
              <p:cNvPr id="140" name="矩形 139">
                <a:extLst>
                  <a:ext uri="{FF2B5EF4-FFF2-40B4-BE49-F238E27FC236}">
                    <a16:creationId xmlns:a16="http://schemas.microsoft.com/office/drawing/2014/main" id="{B8B4EA4E-A955-4A93-BF0B-D2C62B49452F}"/>
                  </a:ext>
                </a:extLst>
              </p:cNvPr>
              <p:cNvSpPr>
                <a:spLocks noChangeArrowheads="1"/>
              </p:cNvSpPr>
              <p:nvPr/>
            </p:nvSpPr>
            <p:spPr bwMode="auto">
              <a:xfrm>
                <a:off x="1551589" y="2213345"/>
                <a:ext cx="797950" cy="661328"/>
              </a:xfrm>
              <a:prstGeom prst="rect">
                <a:avLst/>
              </a:prstGeom>
              <a:noFill/>
              <a:ln w="12700">
                <a:solidFill>
                  <a:srgbClr val="395E8A"/>
                </a:solid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nvGrpSpPr>
              <p:cNvPr id="141" name="Group 30">
                <a:extLst>
                  <a:ext uri="{FF2B5EF4-FFF2-40B4-BE49-F238E27FC236}">
                    <a16:creationId xmlns:a16="http://schemas.microsoft.com/office/drawing/2014/main" id="{BFC0ED52-0D9A-460E-9DD8-B1F07F7D0610}"/>
                  </a:ext>
                </a:extLst>
              </p:cNvPr>
              <p:cNvGrpSpPr>
                <a:grpSpLocks/>
              </p:cNvGrpSpPr>
              <p:nvPr/>
            </p:nvGrpSpPr>
            <p:grpSpPr bwMode="auto">
              <a:xfrm>
                <a:off x="1678098" y="2280023"/>
                <a:ext cx="482588" cy="463301"/>
                <a:chOff x="1678098" y="2280018"/>
                <a:chExt cx="467651" cy="448816"/>
              </a:xfrm>
            </p:grpSpPr>
            <p:sp>
              <p:nvSpPr>
                <p:cNvPr id="159" name="椭圆 158">
                  <a:extLst>
                    <a:ext uri="{FF2B5EF4-FFF2-40B4-BE49-F238E27FC236}">
                      <a16:creationId xmlns:a16="http://schemas.microsoft.com/office/drawing/2014/main" id="{922B35E5-9BD7-4501-9606-9A87D85A1443}"/>
                    </a:ext>
                  </a:extLst>
                </p:cNvPr>
                <p:cNvSpPr>
                  <a:spLocks noChangeArrowheads="1"/>
                </p:cNvSpPr>
                <p:nvPr/>
              </p:nvSpPr>
              <p:spPr bwMode="auto">
                <a:xfrm>
                  <a:off x="1705317" y="2280018"/>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60" name="椭圆 159">
                  <a:extLst>
                    <a:ext uri="{FF2B5EF4-FFF2-40B4-BE49-F238E27FC236}">
                      <a16:creationId xmlns:a16="http://schemas.microsoft.com/office/drawing/2014/main" id="{C351FA5C-9F58-4FA7-B4E6-643718B3315F}"/>
                    </a:ext>
                  </a:extLst>
                </p:cNvPr>
                <p:cNvSpPr>
                  <a:spLocks noChangeArrowheads="1"/>
                </p:cNvSpPr>
                <p:nvPr/>
              </p:nvSpPr>
              <p:spPr bwMode="auto">
                <a:xfrm>
                  <a:off x="2001733" y="2554399"/>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61" name="椭圆 160">
                  <a:extLst>
                    <a:ext uri="{FF2B5EF4-FFF2-40B4-BE49-F238E27FC236}">
                      <a16:creationId xmlns:a16="http://schemas.microsoft.com/office/drawing/2014/main" id="{42300FCC-4C59-4589-8607-0587BAF9FA31}"/>
                    </a:ext>
                  </a:extLst>
                </p:cNvPr>
                <p:cNvSpPr>
                  <a:spLocks noChangeArrowheads="1"/>
                </p:cNvSpPr>
                <p:nvPr/>
              </p:nvSpPr>
              <p:spPr bwMode="auto">
                <a:xfrm>
                  <a:off x="1678098" y="2584818"/>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sp>
            <p:nvSpPr>
              <p:cNvPr id="142" name="矩形 141">
                <a:extLst>
                  <a:ext uri="{FF2B5EF4-FFF2-40B4-BE49-F238E27FC236}">
                    <a16:creationId xmlns:a16="http://schemas.microsoft.com/office/drawing/2014/main" id="{EB879DD6-3B32-4AC7-85D5-BED101B34B25}"/>
                  </a:ext>
                </a:extLst>
              </p:cNvPr>
              <p:cNvSpPr>
                <a:spLocks noChangeArrowheads="1"/>
              </p:cNvSpPr>
              <p:nvPr/>
            </p:nvSpPr>
            <p:spPr bwMode="auto">
              <a:xfrm>
                <a:off x="1551589" y="3023337"/>
                <a:ext cx="209131" cy="217186"/>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3" name="矩形 142">
                <a:extLst>
                  <a:ext uri="{FF2B5EF4-FFF2-40B4-BE49-F238E27FC236}">
                    <a16:creationId xmlns:a16="http://schemas.microsoft.com/office/drawing/2014/main" id="{A80F362D-D48E-4EB2-A6DD-79960376EE1A}"/>
                  </a:ext>
                </a:extLst>
              </p:cNvPr>
              <p:cNvSpPr>
                <a:spLocks noChangeArrowheads="1"/>
              </p:cNvSpPr>
              <p:nvPr/>
            </p:nvSpPr>
            <p:spPr bwMode="auto">
              <a:xfrm>
                <a:off x="1862439" y="3023337"/>
                <a:ext cx="209131" cy="217186"/>
              </a:xfrm>
              <a:prstGeom prst="rect">
                <a:avLst/>
              </a:prstGeom>
              <a:solidFill>
                <a:srgbClr val="FF0000"/>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4" name="矩形 143">
                <a:extLst>
                  <a:ext uri="{FF2B5EF4-FFF2-40B4-BE49-F238E27FC236}">
                    <a16:creationId xmlns:a16="http://schemas.microsoft.com/office/drawing/2014/main" id="{AAF6CBD2-8144-4F76-ACE6-A905F8978411}"/>
                  </a:ext>
                </a:extLst>
              </p:cNvPr>
              <p:cNvSpPr>
                <a:spLocks noChangeArrowheads="1"/>
              </p:cNvSpPr>
              <p:nvPr/>
            </p:nvSpPr>
            <p:spPr bwMode="auto">
              <a:xfrm>
                <a:off x="2168323" y="3023337"/>
                <a:ext cx="209131" cy="217186"/>
              </a:xfrm>
              <a:prstGeom prst="rect">
                <a:avLst/>
              </a:prstGeom>
              <a:solidFill>
                <a:srgbClr val="00B050"/>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5" name="矩形 144">
                <a:extLst>
                  <a:ext uri="{FF2B5EF4-FFF2-40B4-BE49-F238E27FC236}">
                    <a16:creationId xmlns:a16="http://schemas.microsoft.com/office/drawing/2014/main" id="{AB59EE8C-4F74-47FD-A85B-09B7C6A80A0E}"/>
                  </a:ext>
                </a:extLst>
              </p:cNvPr>
              <p:cNvSpPr>
                <a:spLocks noChangeArrowheads="1"/>
              </p:cNvSpPr>
              <p:nvPr/>
            </p:nvSpPr>
            <p:spPr bwMode="auto">
              <a:xfrm>
                <a:off x="2474206" y="3023337"/>
                <a:ext cx="209131" cy="217186"/>
              </a:xfrm>
              <a:prstGeom prst="rect">
                <a:avLst/>
              </a:prstGeom>
              <a:solidFill>
                <a:srgbClr val="C00000"/>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6" name="矩形 145">
                <a:extLst>
                  <a:ext uri="{FF2B5EF4-FFF2-40B4-BE49-F238E27FC236}">
                    <a16:creationId xmlns:a16="http://schemas.microsoft.com/office/drawing/2014/main" id="{9504A2E1-8E06-4FD7-90F5-6926B0E6781E}"/>
                  </a:ext>
                </a:extLst>
              </p:cNvPr>
              <p:cNvSpPr>
                <a:spLocks noChangeArrowheads="1"/>
              </p:cNvSpPr>
              <p:nvPr/>
            </p:nvSpPr>
            <p:spPr bwMode="auto">
              <a:xfrm>
                <a:off x="2780089" y="3023337"/>
                <a:ext cx="209131" cy="217186"/>
              </a:xfrm>
              <a:prstGeom prst="rect">
                <a:avLst/>
              </a:prstGeom>
              <a:solidFill>
                <a:srgbClr val="7030A0"/>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7" name="矩形 146">
                <a:extLst>
                  <a:ext uri="{FF2B5EF4-FFF2-40B4-BE49-F238E27FC236}">
                    <a16:creationId xmlns:a16="http://schemas.microsoft.com/office/drawing/2014/main" id="{E37D6173-53A0-4F28-9DD1-EAA33113C317}"/>
                  </a:ext>
                </a:extLst>
              </p:cNvPr>
              <p:cNvSpPr>
                <a:spLocks noChangeArrowheads="1"/>
              </p:cNvSpPr>
              <p:nvPr/>
            </p:nvSpPr>
            <p:spPr bwMode="auto">
              <a:xfrm>
                <a:off x="1560872" y="3323562"/>
                <a:ext cx="209131" cy="217186"/>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8" name="等腰三角形 147">
                <a:extLst>
                  <a:ext uri="{FF2B5EF4-FFF2-40B4-BE49-F238E27FC236}">
                    <a16:creationId xmlns:a16="http://schemas.microsoft.com/office/drawing/2014/main" id="{FEB3EED7-6BFF-423A-9A23-F45B54DC2A9A}"/>
                  </a:ext>
                </a:extLst>
              </p:cNvPr>
              <p:cNvSpPr>
                <a:spLocks noChangeArrowheads="1"/>
              </p:cNvSpPr>
              <p:nvPr/>
            </p:nvSpPr>
            <p:spPr bwMode="auto">
              <a:xfrm>
                <a:off x="1862439" y="3323562"/>
                <a:ext cx="223938" cy="217186"/>
              </a:xfrm>
              <a:prstGeom prst="triangle">
                <a:avLst>
                  <a:gd name="adj" fmla="val 50000"/>
                </a:avLst>
              </a:prstGeom>
              <a:solidFill>
                <a:srgbClr val="4472C4"/>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49" name="十字形 148">
                <a:extLst>
                  <a:ext uri="{FF2B5EF4-FFF2-40B4-BE49-F238E27FC236}">
                    <a16:creationId xmlns:a16="http://schemas.microsoft.com/office/drawing/2014/main" id="{5FB0B85D-4068-4E0A-BC93-B37E92BF0F20}"/>
                  </a:ext>
                </a:extLst>
              </p:cNvPr>
              <p:cNvSpPr>
                <a:spLocks noChangeArrowheads="1"/>
              </p:cNvSpPr>
              <p:nvPr/>
            </p:nvSpPr>
            <p:spPr bwMode="auto">
              <a:xfrm>
                <a:off x="2474206" y="3323562"/>
                <a:ext cx="209131" cy="217186"/>
              </a:xfrm>
              <a:prstGeom prst="plus">
                <a:avLst>
                  <a:gd name="adj" fmla="val 25000"/>
                </a:avLst>
              </a:prstGeom>
              <a:solidFill>
                <a:srgbClr val="4472C4"/>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50" name="同心圆 115">
                <a:extLst>
                  <a:ext uri="{FF2B5EF4-FFF2-40B4-BE49-F238E27FC236}">
                    <a16:creationId xmlns:a16="http://schemas.microsoft.com/office/drawing/2014/main" id="{00EF4440-57ED-472A-BFE8-24C0D6D76521}"/>
                  </a:ext>
                </a:extLst>
              </p:cNvPr>
              <p:cNvSpPr>
                <a:spLocks noChangeArrowheads="1"/>
              </p:cNvSpPr>
              <p:nvPr/>
            </p:nvSpPr>
            <p:spPr bwMode="auto">
              <a:xfrm>
                <a:off x="2766296" y="3323562"/>
                <a:ext cx="222899" cy="222971"/>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472C4"/>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51" name="矩形 150">
                <a:extLst>
                  <a:ext uri="{FF2B5EF4-FFF2-40B4-BE49-F238E27FC236}">
                    <a16:creationId xmlns:a16="http://schemas.microsoft.com/office/drawing/2014/main" id="{FA39EDA3-A18F-4328-A486-4F0E91E42A58}"/>
                  </a:ext>
                </a:extLst>
              </p:cNvPr>
              <p:cNvSpPr>
                <a:spLocks noChangeArrowheads="1"/>
              </p:cNvSpPr>
              <p:nvPr/>
            </p:nvSpPr>
            <p:spPr bwMode="auto">
              <a:xfrm>
                <a:off x="1551589" y="3698066"/>
                <a:ext cx="209131" cy="217186"/>
              </a:xfrm>
              <a:prstGeom prst="rect">
                <a:avLst/>
              </a:prstGeom>
              <a:blipFill dpi="0" rotWithShape="1">
                <a:blip r:embed="rId6"/>
                <a:srcRect/>
                <a:tile tx="0" ty="0" sx="100000" sy="100000" flip="none" algn="tl"/>
              </a:blip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52" name="矩形 151">
                <a:extLst>
                  <a:ext uri="{FF2B5EF4-FFF2-40B4-BE49-F238E27FC236}">
                    <a16:creationId xmlns:a16="http://schemas.microsoft.com/office/drawing/2014/main" id="{EFD59455-1469-4C4C-9808-FC26BAD57E8E}"/>
                  </a:ext>
                </a:extLst>
              </p:cNvPr>
              <p:cNvSpPr>
                <a:spLocks noChangeArrowheads="1"/>
              </p:cNvSpPr>
              <p:nvPr/>
            </p:nvSpPr>
            <p:spPr bwMode="auto">
              <a:xfrm>
                <a:off x="1862439" y="3698066"/>
                <a:ext cx="209131" cy="217186"/>
              </a:xfrm>
              <a:prstGeom prst="rect">
                <a:avLst/>
              </a:prstGeom>
              <a:blipFill dpi="0" rotWithShape="1">
                <a:blip r:embed="rId7"/>
                <a:srcRect/>
                <a:tile tx="0" ty="0" sx="100000" sy="100000" flip="none" algn="tl"/>
              </a:blip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53" name="矩形 152">
                <a:extLst>
                  <a:ext uri="{FF2B5EF4-FFF2-40B4-BE49-F238E27FC236}">
                    <a16:creationId xmlns:a16="http://schemas.microsoft.com/office/drawing/2014/main" id="{BFA87675-72B0-420C-8038-DC445E322AFE}"/>
                  </a:ext>
                </a:extLst>
              </p:cNvPr>
              <p:cNvSpPr>
                <a:spLocks noChangeArrowheads="1"/>
              </p:cNvSpPr>
              <p:nvPr/>
            </p:nvSpPr>
            <p:spPr bwMode="auto">
              <a:xfrm>
                <a:off x="2168323" y="3698066"/>
                <a:ext cx="209131" cy="217186"/>
              </a:xfrm>
              <a:prstGeom prst="rect">
                <a:avLst/>
              </a:prstGeom>
              <a:blipFill dpi="0" rotWithShape="1">
                <a:blip r:embed="rId8"/>
                <a:srcRect/>
                <a:tile tx="0" ty="0" sx="100000" sy="100000" flip="none" algn="tl"/>
              </a:blip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54" name="TextBox 67">
                <a:extLst>
                  <a:ext uri="{FF2B5EF4-FFF2-40B4-BE49-F238E27FC236}">
                    <a16:creationId xmlns:a16="http://schemas.microsoft.com/office/drawing/2014/main" id="{14DB7154-9054-4D8B-A958-CD222D5D63A0}"/>
                  </a:ext>
                </a:extLst>
              </p:cNvPr>
              <p:cNvSpPr>
                <a:spLocks noChangeArrowheads="1"/>
              </p:cNvSpPr>
              <p:nvPr/>
            </p:nvSpPr>
            <p:spPr bwMode="auto">
              <a:xfrm>
                <a:off x="3420596" y="2287093"/>
                <a:ext cx="994877" cy="33247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位置</a:t>
                </a:r>
                <a:endParaRPr lang="zh-CN" altLang="en-US" sz="1050" kern="100">
                  <a:solidFill>
                    <a:sysClr val="windowText" lastClr="000000"/>
                  </a:solidFill>
                  <a:latin typeface="+mn-ea"/>
                  <a:cs typeface="Times New Roman" panose="02020603050405020304" pitchFamily="18" charset="0"/>
                </a:endParaRPr>
              </a:p>
            </p:txBody>
          </p:sp>
          <p:sp>
            <p:nvSpPr>
              <p:cNvPr id="155" name="TextBox 68">
                <a:extLst>
                  <a:ext uri="{FF2B5EF4-FFF2-40B4-BE49-F238E27FC236}">
                    <a16:creationId xmlns:a16="http://schemas.microsoft.com/office/drawing/2014/main" id="{0BD01F96-7C42-48E6-9A0D-1119740477A4}"/>
                  </a:ext>
                </a:extLst>
              </p:cNvPr>
              <p:cNvSpPr>
                <a:spLocks noChangeArrowheads="1"/>
              </p:cNvSpPr>
              <p:nvPr/>
            </p:nvSpPr>
            <p:spPr bwMode="auto">
              <a:xfrm>
                <a:off x="3420598" y="2988487"/>
                <a:ext cx="994877" cy="33247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色调</a:t>
                </a:r>
                <a:endParaRPr lang="zh-CN" altLang="en-US" sz="1050" kern="100">
                  <a:solidFill>
                    <a:sysClr val="windowText" lastClr="000000"/>
                  </a:solidFill>
                  <a:latin typeface="+mn-ea"/>
                  <a:cs typeface="Times New Roman" panose="02020603050405020304" pitchFamily="18" charset="0"/>
                </a:endParaRPr>
              </a:p>
            </p:txBody>
          </p:sp>
          <p:sp>
            <p:nvSpPr>
              <p:cNvPr id="156" name="TextBox 69">
                <a:extLst>
                  <a:ext uri="{FF2B5EF4-FFF2-40B4-BE49-F238E27FC236}">
                    <a16:creationId xmlns:a16="http://schemas.microsoft.com/office/drawing/2014/main" id="{36CF2C96-0E32-4655-9595-3CBA9A05E3E8}"/>
                  </a:ext>
                </a:extLst>
              </p:cNvPr>
              <p:cNvSpPr>
                <a:spLocks noChangeArrowheads="1"/>
              </p:cNvSpPr>
              <p:nvPr/>
            </p:nvSpPr>
            <p:spPr bwMode="auto">
              <a:xfrm>
                <a:off x="3420598" y="3664579"/>
                <a:ext cx="994877" cy="33247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dirty="0">
                    <a:solidFill>
                      <a:srgbClr val="000000"/>
                    </a:solidFill>
                    <a:latin typeface="+mn-ea"/>
                    <a:cs typeface="Times New Roman" panose="02020603050405020304" pitchFamily="18" charset="0"/>
                  </a:rPr>
                  <a:t>图案</a:t>
                </a:r>
                <a:endParaRPr lang="zh-CN" altLang="en-US" sz="1050" kern="100" dirty="0">
                  <a:solidFill>
                    <a:sysClr val="windowText" lastClr="000000"/>
                  </a:solidFill>
                  <a:latin typeface="+mn-ea"/>
                  <a:cs typeface="Times New Roman" panose="02020603050405020304" pitchFamily="18" charset="0"/>
                </a:endParaRPr>
              </a:p>
            </p:txBody>
          </p:sp>
          <p:sp>
            <p:nvSpPr>
              <p:cNvPr id="157" name="TextBox 70">
                <a:extLst>
                  <a:ext uri="{FF2B5EF4-FFF2-40B4-BE49-F238E27FC236}">
                    <a16:creationId xmlns:a16="http://schemas.microsoft.com/office/drawing/2014/main" id="{78A1D03F-B4B5-4D36-87C9-7712E6C294C1}"/>
                  </a:ext>
                </a:extLst>
              </p:cNvPr>
              <p:cNvSpPr>
                <a:spLocks noChangeArrowheads="1"/>
              </p:cNvSpPr>
              <p:nvPr/>
            </p:nvSpPr>
            <p:spPr bwMode="auto">
              <a:xfrm>
                <a:off x="3420598" y="3288614"/>
                <a:ext cx="994877" cy="33247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形状</a:t>
                </a:r>
                <a:endParaRPr lang="zh-CN" altLang="en-US" sz="1050" kern="100">
                  <a:solidFill>
                    <a:sysClr val="windowText" lastClr="000000"/>
                  </a:solidFill>
                  <a:latin typeface="+mn-ea"/>
                  <a:cs typeface="Times New Roman" panose="02020603050405020304" pitchFamily="18" charset="0"/>
                </a:endParaRPr>
              </a:p>
            </p:txBody>
          </p:sp>
          <p:sp>
            <p:nvSpPr>
              <p:cNvPr id="158" name="TextBox 1">
                <a:extLst>
                  <a:ext uri="{FF2B5EF4-FFF2-40B4-BE49-F238E27FC236}">
                    <a16:creationId xmlns:a16="http://schemas.microsoft.com/office/drawing/2014/main" id="{4A6E2487-3A87-4113-9B0C-182D79383DD0}"/>
                  </a:ext>
                </a:extLst>
              </p:cNvPr>
              <p:cNvSpPr>
                <a:spLocks noChangeArrowheads="1"/>
              </p:cNvSpPr>
              <p:nvPr/>
            </p:nvSpPr>
            <p:spPr bwMode="auto">
              <a:xfrm>
                <a:off x="1428726" y="1536700"/>
                <a:ext cx="3317632" cy="331128"/>
              </a:xfrm>
              <a:prstGeom prst="rect">
                <a:avLst/>
              </a:prstGeom>
              <a:noFill/>
              <a:ln w="9525">
                <a:noFill/>
                <a:miter lim="800000"/>
                <a:headEnd/>
                <a:tailEnd/>
              </a:ln>
            </p:spPr>
            <p:txBody>
              <a:bodyPr wrap="square">
                <a:spAutoFit/>
              </a:bodyPr>
              <a:lstStyle/>
              <a:p>
                <a:pPr indent="229235" fontAlgn="base">
                  <a:lnSpc>
                    <a:spcPct val="110000"/>
                  </a:lnSpc>
                  <a:spcAft>
                    <a:spcPts val="540"/>
                  </a:spcAft>
                  <a:defRPr/>
                </a:pPr>
                <a:r>
                  <a:rPr lang="zh-CN" altLang="en-US" sz="900" b="1" dirty="0">
                    <a:solidFill>
                      <a:srgbClr val="FF0000"/>
                    </a:solidFill>
                    <a:latin typeface="+mn-ea"/>
                    <a:cs typeface="Times New Roman" panose="02020603050405020304" pitchFamily="18" charset="0"/>
                  </a:rPr>
                  <a:t>分类的（是什么</a:t>
                </a:r>
                <a:r>
                  <a:rPr lang="en-US" sz="900" b="1" dirty="0">
                    <a:solidFill>
                      <a:srgbClr val="FF0000"/>
                    </a:solidFill>
                    <a:latin typeface="+mn-ea"/>
                    <a:cs typeface="Times New Roman" panose="02020603050405020304" pitchFamily="18" charset="0"/>
                  </a:rPr>
                  <a:t>/</a:t>
                </a:r>
                <a:r>
                  <a:rPr lang="zh-CN" altLang="en-US" sz="900" b="1" dirty="0">
                    <a:solidFill>
                      <a:srgbClr val="FF0000"/>
                    </a:solidFill>
                    <a:latin typeface="+mn-ea"/>
                    <a:cs typeface="Times New Roman" panose="02020603050405020304" pitchFamily="18" charset="0"/>
                  </a:rPr>
                  <a:t>在哪里）</a:t>
                </a:r>
                <a:endParaRPr lang="zh-CN" altLang="en-US" sz="1050" kern="100" dirty="0">
                  <a:solidFill>
                    <a:sysClr val="windowText" lastClr="000000"/>
                  </a:solidFill>
                  <a:latin typeface="+mn-ea"/>
                  <a:cs typeface="Times New Roman" panose="02020603050405020304" pitchFamily="18" charset="0"/>
                </a:endParaRPr>
              </a:p>
            </p:txBody>
          </p:sp>
        </p:grpSp>
        <p:grpSp>
          <p:nvGrpSpPr>
            <p:cNvPr id="108" name="Group 51">
              <a:extLst>
                <a:ext uri="{FF2B5EF4-FFF2-40B4-BE49-F238E27FC236}">
                  <a16:creationId xmlns:a16="http://schemas.microsoft.com/office/drawing/2014/main" id="{3228AC15-AB90-41B1-819E-912484507DDC}"/>
                </a:ext>
              </a:extLst>
            </p:cNvPr>
            <p:cNvGrpSpPr>
              <a:grpSpLocks/>
            </p:cNvGrpSpPr>
            <p:nvPr/>
          </p:nvGrpSpPr>
          <p:grpSpPr bwMode="auto">
            <a:xfrm>
              <a:off x="4611823" y="1506779"/>
              <a:ext cx="3243719" cy="4537061"/>
              <a:chOff x="4600256" y="1494020"/>
              <a:chExt cx="3576895" cy="4857483"/>
            </a:xfrm>
          </p:grpSpPr>
          <p:grpSp>
            <p:nvGrpSpPr>
              <p:cNvPr id="109" name="Group 52">
                <a:extLst>
                  <a:ext uri="{FF2B5EF4-FFF2-40B4-BE49-F238E27FC236}">
                    <a16:creationId xmlns:a16="http://schemas.microsoft.com/office/drawing/2014/main" id="{A4434A92-8B99-446F-951B-DBEDFEB21E05}"/>
                  </a:ext>
                </a:extLst>
              </p:cNvPr>
              <p:cNvGrpSpPr>
                <a:grpSpLocks/>
              </p:cNvGrpSpPr>
              <p:nvPr/>
            </p:nvGrpSpPr>
            <p:grpSpPr bwMode="auto">
              <a:xfrm>
                <a:off x="4873312" y="2481865"/>
                <a:ext cx="1271886" cy="144760"/>
                <a:chOff x="4873312" y="2564636"/>
                <a:chExt cx="1232520" cy="144760"/>
              </a:xfrm>
            </p:grpSpPr>
            <p:cxnSp>
              <p:nvCxnSpPr>
                <p:cNvPr id="136" name="直接箭头连接符 135">
                  <a:extLst>
                    <a:ext uri="{FF2B5EF4-FFF2-40B4-BE49-F238E27FC236}">
                      <a16:creationId xmlns:a16="http://schemas.microsoft.com/office/drawing/2014/main" id="{801F21C5-CE0B-49D1-9F33-B5AC2E59B176}"/>
                    </a:ext>
                  </a:extLst>
                </p:cNvPr>
                <p:cNvCxnSpPr>
                  <a:cxnSpLocks noChangeShapeType="1"/>
                </p:cNvCxnSpPr>
                <p:nvPr/>
              </p:nvCxnSpPr>
              <p:spPr bwMode="auto">
                <a:xfrm>
                  <a:off x="4873312" y="2636644"/>
                  <a:ext cx="1232520" cy="1"/>
                </a:xfrm>
                <a:prstGeom prst="straightConnector1">
                  <a:avLst/>
                </a:prstGeom>
                <a:noFill/>
                <a:ln w="19050">
                  <a:solidFill>
                    <a:srgbClr val="4472C4"/>
                  </a:solidFill>
                  <a:round/>
                  <a:headEnd/>
                  <a:tailEnd type="arrow" w="med" len="med"/>
                </a:ln>
              </p:spPr>
            </p:cxnSp>
            <p:sp>
              <p:nvSpPr>
                <p:cNvPr id="137" name="椭圆 136">
                  <a:extLst>
                    <a:ext uri="{FF2B5EF4-FFF2-40B4-BE49-F238E27FC236}">
                      <a16:creationId xmlns:a16="http://schemas.microsoft.com/office/drawing/2014/main" id="{64F89584-C2D6-462D-BD00-59C604A65D31}"/>
                    </a:ext>
                  </a:extLst>
                </p:cNvPr>
                <p:cNvSpPr>
                  <a:spLocks noChangeArrowheads="1"/>
                </p:cNvSpPr>
                <p:nvPr/>
              </p:nvSpPr>
              <p:spPr bwMode="auto">
                <a:xfrm>
                  <a:off x="5566173" y="2564636"/>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38" name="椭圆 137">
                  <a:extLst>
                    <a:ext uri="{FF2B5EF4-FFF2-40B4-BE49-F238E27FC236}">
                      <a16:creationId xmlns:a16="http://schemas.microsoft.com/office/drawing/2014/main" id="{72E1F354-70CB-4734-A5D1-9D8098667B72}"/>
                    </a:ext>
                  </a:extLst>
                </p:cNvPr>
                <p:cNvSpPr>
                  <a:spLocks noChangeArrowheads="1"/>
                </p:cNvSpPr>
                <p:nvPr/>
              </p:nvSpPr>
              <p:spPr bwMode="auto">
                <a:xfrm>
                  <a:off x="5817800" y="2565380"/>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39" name="椭圆 138">
                  <a:extLst>
                    <a:ext uri="{FF2B5EF4-FFF2-40B4-BE49-F238E27FC236}">
                      <a16:creationId xmlns:a16="http://schemas.microsoft.com/office/drawing/2014/main" id="{73EF1DA7-E4C0-4C2E-8E37-A1BF7DB4AB76}"/>
                    </a:ext>
                  </a:extLst>
                </p:cNvPr>
                <p:cNvSpPr>
                  <a:spLocks noChangeArrowheads="1"/>
                </p:cNvSpPr>
                <p:nvPr/>
              </p:nvSpPr>
              <p:spPr bwMode="auto">
                <a:xfrm>
                  <a:off x="5044547" y="2564636"/>
                  <a:ext cx="144016" cy="144016"/>
                </a:xfrm>
                <a:prstGeom prst="ellipse">
                  <a:avLst/>
                </a:prstGeom>
                <a:solidFill>
                  <a:srgbClr val="FF0000"/>
                </a:solidFill>
                <a:ln w="9525">
                  <a:noFill/>
                  <a:round/>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grpSp>
          <p:cxnSp>
            <p:nvCxnSpPr>
              <p:cNvPr id="110" name="直接连接符 109">
                <a:extLst>
                  <a:ext uri="{FF2B5EF4-FFF2-40B4-BE49-F238E27FC236}">
                    <a16:creationId xmlns:a16="http://schemas.microsoft.com/office/drawing/2014/main" id="{B2AF4C97-C634-472B-A3FA-5607C2F8CFA8}"/>
                  </a:ext>
                </a:extLst>
              </p:cNvPr>
              <p:cNvCxnSpPr/>
              <p:nvPr/>
            </p:nvCxnSpPr>
            <p:spPr bwMode="auto">
              <a:xfrm>
                <a:off x="4873312" y="3174150"/>
                <a:ext cx="251012" cy="1"/>
              </a:xfrm>
              <a:prstGeom prst="line">
                <a:avLst/>
              </a:prstGeom>
              <a:noFill/>
              <a:ln w="25400">
                <a:solidFill>
                  <a:srgbClr val="4472C4"/>
                </a:solidFill>
                <a:round/>
                <a:headEnd/>
                <a:tailEnd/>
              </a:ln>
            </p:spPr>
          </p:cxnSp>
          <p:cxnSp>
            <p:nvCxnSpPr>
              <p:cNvPr id="111" name="直接连接符 110">
                <a:extLst>
                  <a:ext uri="{FF2B5EF4-FFF2-40B4-BE49-F238E27FC236}">
                    <a16:creationId xmlns:a16="http://schemas.microsoft.com/office/drawing/2014/main" id="{04FC9ED6-DC21-4DCB-856B-9B392B40ED14}"/>
                  </a:ext>
                </a:extLst>
              </p:cNvPr>
              <p:cNvCxnSpPr/>
              <p:nvPr/>
            </p:nvCxnSpPr>
            <p:spPr bwMode="auto">
              <a:xfrm>
                <a:off x="5383749" y="3174150"/>
                <a:ext cx="612834" cy="1"/>
              </a:xfrm>
              <a:prstGeom prst="line">
                <a:avLst/>
              </a:prstGeom>
              <a:noFill/>
              <a:ln w="25400">
                <a:solidFill>
                  <a:srgbClr val="4472C4"/>
                </a:solidFill>
                <a:round/>
                <a:headEnd/>
                <a:tailEnd/>
              </a:ln>
            </p:spPr>
          </p:cxnSp>
          <p:cxnSp>
            <p:nvCxnSpPr>
              <p:cNvPr id="112" name="直接连接符 111">
                <a:extLst>
                  <a:ext uri="{FF2B5EF4-FFF2-40B4-BE49-F238E27FC236}">
                    <a16:creationId xmlns:a16="http://schemas.microsoft.com/office/drawing/2014/main" id="{2DF988CE-2E04-4DA8-9869-69AAB4B82C3C}"/>
                  </a:ext>
                </a:extLst>
              </p:cNvPr>
              <p:cNvCxnSpPr/>
              <p:nvPr/>
            </p:nvCxnSpPr>
            <p:spPr bwMode="auto">
              <a:xfrm>
                <a:off x="6285162" y="3174150"/>
                <a:ext cx="371539" cy="1"/>
              </a:xfrm>
              <a:prstGeom prst="line">
                <a:avLst/>
              </a:prstGeom>
              <a:noFill/>
              <a:ln w="25400">
                <a:solidFill>
                  <a:srgbClr val="4472C4"/>
                </a:solidFill>
                <a:round/>
                <a:headEnd/>
                <a:tailEnd/>
              </a:ln>
            </p:spPr>
          </p:cxnSp>
          <p:sp>
            <p:nvSpPr>
              <p:cNvPr id="113" name="矩形 112">
                <a:extLst>
                  <a:ext uri="{FF2B5EF4-FFF2-40B4-BE49-F238E27FC236}">
                    <a16:creationId xmlns:a16="http://schemas.microsoft.com/office/drawing/2014/main" id="{B4451E38-CDD8-4534-AA3A-DB3735737234}"/>
                  </a:ext>
                </a:extLst>
              </p:cNvPr>
              <p:cNvSpPr>
                <a:spLocks noChangeArrowheads="1"/>
              </p:cNvSpPr>
              <p:nvPr/>
            </p:nvSpPr>
            <p:spPr bwMode="auto">
              <a:xfrm>
                <a:off x="4872924" y="3411215"/>
                <a:ext cx="74308" cy="802434"/>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14" name="矩形 113">
                <a:extLst>
                  <a:ext uri="{FF2B5EF4-FFF2-40B4-BE49-F238E27FC236}">
                    <a16:creationId xmlns:a16="http://schemas.microsoft.com/office/drawing/2014/main" id="{46F6D47E-CCEE-4532-A066-491B2A3FDD5F}"/>
                  </a:ext>
                </a:extLst>
              </p:cNvPr>
              <p:cNvSpPr>
                <a:spLocks noChangeArrowheads="1"/>
              </p:cNvSpPr>
              <p:nvPr/>
            </p:nvSpPr>
            <p:spPr bwMode="auto">
              <a:xfrm rot="822385">
                <a:off x="5132285" y="3406588"/>
                <a:ext cx="74308" cy="802434"/>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15" name="矩形 114">
                <a:extLst>
                  <a:ext uri="{FF2B5EF4-FFF2-40B4-BE49-F238E27FC236}">
                    <a16:creationId xmlns:a16="http://schemas.microsoft.com/office/drawing/2014/main" id="{B761C3A7-1EF2-4E5E-A6A4-3E646ACDB22F}"/>
                  </a:ext>
                </a:extLst>
              </p:cNvPr>
              <p:cNvSpPr>
                <a:spLocks noChangeArrowheads="1"/>
              </p:cNvSpPr>
              <p:nvPr/>
            </p:nvSpPr>
            <p:spPr bwMode="auto">
              <a:xfrm rot="2089997">
                <a:off x="5425769" y="3461878"/>
                <a:ext cx="74308" cy="802434"/>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16" name="矩形 115">
                <a:extLst>
                  <a:ext uri="{FF2B5EF4-FFF2-40B4-BE49-F238E27FC236}">
                    <a16:creationId xmlns:a16="http://schemas.microsoft.com/office/drawing/2014/main" id="{17C9D3E7-9F23-4208-966C-805A758981C8}"/>
                  </a:ext>
                </a:extLst>
              </p:cNvPr>
              <p:cNvSpPr>
                <a:spLocks noChangeArrowheads="1"/>
              </p:cNvSpPr>
              <p:nvPr/>
            </p:nvSpPr>
            <p:spPr bwMode="auto">
              <a:xfrm rot="3673901">
                <a:off x="5725376" y="3586886"/>
                <a:ext cx="74332" cy="802175"/>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17" name="矩形 116">
                <a:extLst>
                  <a:ext uri="{FF2B5EF4-FFF2-40B4-BE49-F238E27FC236}">
                    <a16:creationId xmlns:a16="http://schemas.microsoft.com/office/drawing/2014/main" id="{EF4B485C-9C05-4C64-B277-0D06DDE2F12F}"/>
                  </a:ext>
                </a:extLst>
              </p:cNvPr>
              <p:cNvSpPr>
                <a:spLocks noChangeArrowheads="1"/>
              </p:cNvSpPr>
              <p:nvPr/>
            </p:nvSpPr>
            <p:spPr bwMode="auto">
              <a:xfrm>
                <a:off x="4882378" y="4350760"/>
                <a:ext cx="780233" cy="743318"/>
              </a:xfrm>
              <a:prstGeom prst="rect">
                <a:avLst/>
              </a:prstGeom>
              <a:solidFill>
                <a:srgbClr val="FABF8E"/>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18" name="矩形 117">
                <a:extLst>
                  <a:ext uri="{FF2B5EF4-FFF2-40B4-BE49-F238E27FC236}">
                    <a16:creationId xmlns:a16="http://schemas.microsoft.com/office/drawing/2014/main" id="{4B5A4879-14ED-4EEA-BA30-BB98D936DA3A}"/>
                  </a:ext>
                </a:extLst>
              </p:cNvPr>
              <p:cNvSpPr>
                <a:spLocks noChangeArrowheads="1"/>
              </p:cNvSpPr>
              <p:nvPr/>
            </p:nvSpPr>
            <p:spPr bwMode="auto">
              <a:xfrm>
                <a:off x="5816083" y="4350760"/>
                <a:ext cx="334386" cy="743318"/>
              </a:xfrm>
              <a:prstGeom prst="rect">
                <a:avLst/>
              </a:prstGeom>
              <a:solidFill>
                <a:srgbClr val="FABF8E"/>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19" name="矩形 118">
                <a:extLst>
                  <a:ext uri="{FF2B5EF4-FFF2-40B4-BE49-F238E27FC236}">
                    <a16:creationId xmlns:a16="http://schemas.microsoft.com/office/drawing/2014/main" id="{F7118640-3B5C-4083-820E-629C37FFB98D}"/>
                  </a:ext>
                </a:extLst>
              </p:cNvPr>
              <p:cNvSpPr>
                <a:spLocks noChangeArrowheads="1"/>
              </p:cNvSpPr>
              <p:nvPr/>
            </p:nvSpPr>
            <p:spPr bwMode="auto">
              <a:xfrm>
                <a:off x="6316960" y="4350760"/>
                <a:ext cx="371539" cy="514886"/>
              </a:xfrm>
              <a:prstGeom prst="rect">
                <a:avLst/>
              </a:prstGeom>
              <a:solidFill>
                <a:srgbClr val="FABF8E"/>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0" name="矩形 119">
                <a:extLst>
                  <a:ext uri="{FF2B5EF4-FFF2-40B4-BE49-F238E27FC236}">
                    <a16:creationId xmlns:a16="http://schemas.microsoft.com/office/drawing/2014/main" id="{58F023E9-7EE9-4E82-A925-FFBAD842975E}"/>
                  </a:ext>
                </a:extLst>
              </p:cNvPr>
              <p:cNvSpPr>
                <a:spLocks noChangeArrowheads="1"/>
              </p:cNvSpPr>
              <p:nvPr/>
            </p:nvSpPr>
            <p:spPr bwMode="auto">
              <a:xfrm>
                <a:off x="4872566" y="5315075"/>
                <a:ext cx="209131" cy="217186"/>
              </a:xfrm>
              <a:prstGeom prst="rect">
                <a:avLst/>
              </a:prstGeom>
              <a:solidFill>
                <a:srgbClr val="C5D8F1"/>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1" name="矩形 120">
                <a:extLst>
                  <a:ext uri="{FF2B5EF4-FFF2-40B4-BE49-F238E27FC236}">
                    <a16:creationId xmlns:a16="http://schemas.microsoft.com/office/drawing/2014/main" id="{62D85479-3D6B-4169-90DA-1FF53CAA57A2}"/>
                  </a:ext>
                </a:extLst>
              </p:cNvPr>
              <p:cNvSpPr>
                <a:spLocks noChangeArrowheads="1"/>
              </p:cNvSpPr>
              <p:nvPr/>
            </p:nvSpPr>
            <p:spPr bwMode="auto">
              <a:xfrm>
                <a:off x="5183416" y="5315075"/>
                <a:ext cx="209131" cy="217186"/>
              </a:xfrm>
              <a:prstGeom prst="rect">
                <a:avLst/>
              </a:prstGeom>
              <a:solidFill>
                <a:srgbClr val="8CB3E3"/>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2" name="矩形 121">
                <a:extLst>
                  <a:ext uri="{FF2B5EF4-FFF2-40B4-BE49-F238E27FC236}">
                    <a16:creationId xmlns:a16="http://schemas.microsoft.com/office/drawing/2014/main" id="{D9F8A9F0-4866-4E91-9122-72B75B48CAC9}"/>
                  </a:ext>
                </a:extLst>
              </p:cNvPr>
              <p:cNvSpPr>
                <a:spLocks noChangeArrowheads="1"/>
              </p:cNvSpPr>
              <p:nvPr/>
            </p:nvSpPr>
            <p:spPr bwMode="auto">
              <a:xfrm>
                <a:off x="5489300" y="5315075"/>
                <a:ext cx="209131" cy="217186"/>
              </a:xfrm>
              <a:prstGeom prst="rect">
                <a:avLst/>
              </a:prstGeom>
              <a:solidFill>
                <a:srgbClr val="538CD5"/>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3" name="矩形 122">
                <a:extLst>
                  <a:ext uri="{FF2B5EF4-FFF2-40B4-BE49-F238E27FC236}">
                    <a16:creationId xmlns:a16="http://schemas.microsoft.com/office/drawing/2014/main" id="{3BE2EB63-B6E3-4753-B103-B575A8D88E9C}"/>
                  </a:ext>
                </a:extLst>
              </p:cNvPr>
              <p:cNvSpPr>
                <a:spLocks noChangeArrowheads="1"/>
              </p:cNvSpPr>
              <p:nvPr/>
            </p:nvSpPr>
            <p:spPr bwMode="auto">
              <a:xfrm>
                <a:off x="4883797" y="5689579"/>
                <a:ext cx="209131" cy="217186"/>
              </a:xfrm>
              <a:prstGeom prst="rect">
                <a:avLst/>
              </a:prstGeom>
              <a:solidFill>
                <a:srgbClr val="D8D8D8"/>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4" name="矩形 123">
                <a:extLst>
                  <a:ext uri="{FF2B5EF4-FFF2-40B4-BE49-F238E27FC236}">
                    <a16:creationId xmlns:a16="http://schemas.microsoft.com/office/drawing/2014/main" id="{A869DD5C-D8F5-4FD5-B23B-4CF1F246A807}"/>
                  </a:ext>
                </a:extLst>
              </p:cNvPr>
              <p:cNvSpPr>
                <a:spLocks noChangeArrowheads="1"/>
              </p:cNvSpPr>
              <p:nvPr/>
            </p:nvSpPr>
            <p:spPr bwMode="auto">
              <a:xfrm>
                <a:off x="5194647" y="5689579"/>
                <a:ext cx="209131" cy="217186"/>
              </a:xfrm>
              <a:prstGeom prst="rect">
                <a:avLst/>
              </a:prstGeom>
              <a:solidFill>
                <a:srgbClr val="7F7F7F"/>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5" name="矩形 124">
                <a:extLst>
                  <a:ext uri="{FF2B5EF4-FFF2-40B4-BE49-F238E27FC236}">
                    <a16:creationId xmlns:a16="http://schemas.microsoft.com/office/drawing/2014/main" id="{BBF19448-F666-4CC5-8C40-D59F6651CC32}"/>
                  </a:ext>
                </a:extLst>
              </p:cNvPr>
              <p:cNvSpPr>
                <a:spLocks noChangeArrowheads="1"/>
              </p:cNvSpPr>
              <p:nvPr/>
            </p:nvSpPr>
            <p:spPr bwMode="auto">
              <a:xfrm>
                <a:off x="5500530" y="5689579"/>
                <a:ext cx="209131" cy="217186"/>
              </a:xfrm>
              <a:prstGeom prst="rect">
                <a:avLst/>
              </a:prstGeom>
              <a:solidFill>
                <a:srgbClr val="3F3F3F"/>
              </a:solid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6" name="矩形 125">
                <a:extLst>
                  <a:ext uri="{FF2B5EF4-FFF2-40B4-BE49-F238E27FC236}">
                    <a16:creationId xmlns:a16="http://schemas.microsoft.com/office/drawing/2014/main" id="{62824CCD-5E3C-4389-B74C-771BC1083C86}"/>
                  </a:ext>
                </a:extLst>
              </p:cNvPr>
              <p:cNvSpPr>
                <a:spLocks noChangeArrowheads="1"/>
              </p:cNvSpPr>
              <p:nvPr/>
            </p:nvSpPr>
            <p:spPr bwMode="auto">
              <a:xfrm>
                <a:off x="4890685" y="6065806"/>
                <a:ext cx="209131" cy="217186"/>
              </a:xfrm>
              <a:prstGeom prst="rect">
                <a:avLst/>
              </a:prstGeom>
              <a:blipFill dpi="0" rotWithShape="1">
                <a:blip r:embed="rId9"/>
                <a:srcRect/>
                <a:tile tx="0" ty="0" sx="100000" sy="100000" flip="none" algn="tl"/>
              </a:blip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7" name="矩形 126">
                <a:extLst>
                  <a:ext uri="{FF2B5EF4-FFF2-40B4-BE49-F238E27FC236}">
                    <a16:creationId xmlns:a16="http://schemas.microsoft.com/office/drawing/2014/main" id="{6C2FA0F2-4D37-457C-8FEF-050CC537263A}"/>
                  </a:ext>
                </a:extLst>
              </p:cNvPr>
              <p:cNvSpPr>
                <a:spLocks noChangeArrowheads="1"/>
              </p:cNvSpPr>
              <p:nvPr/>
            </p:nvSpPr>
            <p:spPr bwMode="auto">
              <a:xfrm>
                <a:off x="5201535" y="6065806"/>
                <a:ext cx="209131" cy="217186"/>
              </a:xfrm>
              <a:prstGeom prst="rect">
                <a:avLst/>
              </a:prstGeom>
              <a:blipFill dpi="0" rotWithShape="1">
                <a:blip r:embed="rId10"/>
                <a:srcRect/>
                <a:tile tx="0" ty="0" sx="100000" sy="100000" flip="none" algn="tl"/>
              </a:blip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8" name="矩形 127">
                <a:extLst>
                  <a:ext uri="{FF2B5EF4-FFF2-40B4-BE49-F238E27FC236}">
                    <a16:creationId xmlns:a16="http://schemas.microsoft.com/office/drawing/2014/main" id="{6A9FB39C-F52D-4B97-86DC-61AECBEC2EDD}"/>
                  </a:ext>
                </a:extLst>
              </p:cNvPr>
              <p:cNvSpPr>
                <a:spLocks noChangeArrowheads="1"/>
              </p:cNvSpPr>
              <p:nvPr/>
            </p:nvSpPr>
            <p:spPr bwMode="auto">
              <a:xfrm>
                <a:off x="5507418" y="6065806"/>
                <a:ext cx="209131" cy="217186"/>
              </a:xfrm>
              <a:prstGeom prst="rect">
                <a:avLst/>
              </a:prstGeom>
              <a:blipFill dpi="0" rotWithShape="1">
                <a:blip r:embed="rId11"/>
                <a:srcRect/>
                <a:tile tx="0" ty="0" sx="100000" sy="100000" flip="none" algn="tl"/>
              </a:blipFill>
              <a:ln w="9525">
                <a:noFill/>
                <a:miter lim="800000"/>
                <a:headEnd/>
                <a:tailEnd/>
              </a:ln>
            </p:spPr>
            <p:txBody>
              <a:bodyPr anchor="ctr"/>
              <a:lstStyle/>
              <a:p>
                <a:pPr indent="228600" algn="just" fontAlgn="base">
                  <a:lnSpc>
                    <a:spcPct val="110000"/>
                  </a:lnSpc>
                  <a:defRPr/>
                </a:pPr>
                <a:r>
                  <a:rPr lang="en-US" sz="900">
                    <a:solidFill>
                      <a:srgbClr val="FFFFFF"/>
                    </a:solidFill>
                    <a:latin typeface="+mn-ea"/>
                    <a:cs typeface="Times New Roman" panose="02020603050405020304" pitchFamily="18" charset="0"/>
                  </a:rPr>
                  <a:t> </a:t>
                </a:r>
                <a:endParaRPr lang="zh-CN" altLang="en-US" sz="1050" kern="100">
                  <a:solidFill>
                    <a:sysClr val="windowText" lastClr="000000"/>
                  </a:solidFill>
                  <a:latin typeface="+mn-ea"/>
                  <a:cs typeface="Times New Roman" panose="02020603050405020304" pitchFamily="18" charset="0"/>
                </a:endParaRPr>
              </a:p>
            </p:txBody>
          </p:sp>
          <p:sp>
            <p:nvSpPr>
              <p:cNvPr id="129" name="TextBox 75">
                <a:extLst>
                  <a:ext uri="{FF2B5EF4-FFF2-40B4-BE49-F238E27FC236}">
                    <a16:creationId xmlns:a16="http://schemas.microsoft.com/office/drawing/2014/main" id="{0C389389-6FA3-42A2-9CE5-1701E21D4008}"/>
                  </a:ext>
                </a:extLst>
              </p:cNvPr>
              <p:cNvSpPr>
                <a:spLocks noChangeArrowheads="1"/>
              </p:cNvSpPr>
              <p:nvPr/>
            </p:nvSpPr>
            <p:spPr bwMode="auto">
              <a:xfrm>
                <a:off x="6682259" y="2495743"/>
                <a:ext cx="1494892" cy="35558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坐标轴位置</a:t>
                </a:r>
                <a:endParaRPr lang="zh-CN" altLang="en-US" sz="1050" kern="100">
                  <a:solidFill>
                    <a:sysClr val="windowText" lastClr="000000"/>
                  </a:solidFill>
                  <a:latin typeface="+mn-ea"/>
                  <a:cs typeface="Times New Roman" panose="02020603050405020304" pitchFamily="18" charset="0"/>
                </a:endParaRPr>
              </a:p>
            </p:txBody>
          </p:sp>
          <p:sp>
            <p:nvSpPr>
              <p:cNvPr id="130" name="TextBox 76">
                <a:extLst>
                  <a:ext uri="{FF2B5EF4-FFF2-40B4-BE49-F238E27FC236}">
                    <a16:creationId xmlns:a16="http://schemas.microsoft.com/office/drawing/2014/main" id="{649EBE29-C489-4F25-BA2B-BB3DC5E05612}"/>
                  </a:ext>
                </a:extLst>
              </p:cNvPr>
              <p:cNvSpPr>
                <a:spLocks noChangeArrowheads="1"/>
              </p:cNvSpPr>
              <p:nvPr/>
            </p:nvSpPr>
            <p:spPr bwMode="auto">
              <a:xfrm>
                <a:off x="7100759" y="3036217"/>
                <a:ext cx="973419" cy="35558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长度</a:t>
                </a:r>
                <a:endParaRPr lang="zh-CN" altLang="en-US" sz="1050" kern="100">
                  <a:solidFill>
                    <a:sysClr val="windowText" lastClr="000000"/>
                  </a:solidFill>
                  <a:latin typeface="+mn-ea"/>
                  <a:cs typeface="Times New Roman" panose="02020603050405020304" pitchFamily="18" charset="0"/>
                </a:endParaRPr>
              </a:p>
            </p:txBody>
          </p:sp>
          <p:sp>
            <p:nvSpPr>
              <p:cNvPr id="131" name="TextBox 77">
                <a:extLst>
                  <a:ext uri="{FF2B5EF4-FFF2-40B4-BE49-F238E27FC236}">
                    <a16:creationId xmlns:a16="http://schemas.microsoft.com/office/drawing/2014/main" id="{E77AA511-2791-4126-9112-58660F667875}"/>
                  </a:ext>
                </a:extLst>
              </p:cNvPr>
              <p:cNvSpPr>
                <a:spLocks noChangeArrowheads="1"/>
              </p:cNvSpPr>
              <p:nvPr/>
            </p:nvSpPr>
            <p:spPr bwMode="auto">
              <a:xfrm>
                <a:off x="7100759" y="3705304"/>
                <a:ext cx="973419" cy="35558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角度</a:t>
                </a:r>
                <a:endParaRPr lang="zh-CN" altLang="en-US" sz="1050" kern="100">
                  <a:solidFill>
                    <a:sysClr val="windowText" lastClr="000000"/>
                  </a:solidFill>
                  <a:latin typeface="+mn-ea"/>
                  <a:cs typeface="Times New Roman" panose="02020603050405020304" pitchFamily="18" charset="0"/>
                </a:endParaRPr>
              </a:p>
            </p:txBody>
          </p:sp>
          <p:sp>
            <p:nvSpPr>
              <p:cNvPr id="132" name="TextBox 78">
                <a:extLst>
                  <a:ext uri="{FF2B5EF4-FFF2-40B4-BE49-F238E27FC236}">
                    <a16:creationId xmlns:a16="http://schemas.microsoft.com/office/drawing/2014/main" id="{FCF86155-2CCD-4E7D-92DE-1049E6D07EA8}"/>
                  </a:ext>
                </a:extLst>
              </p:cNvPr>
              <p:cNvSpPr>
                <a:spLocks noChangeArrowheads="1"/>
              </p:cNvSpPr>
              <p:nvPr/>
            </p:nvSpPr>
            <p:spPr bwMode="auto">
              <a:xfrm>
                <a:off x="7113181" y="4444121"/>
                <a:ext cx="973419" cy="35558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面积</a:t>
                </a:r>
                <a:endParaRPr lang="zh-CN" altLang="en-US" sz="1050" kern="100">
                  <a:solidFill>
                    <a:sysClr val="windowText" lastClr="000000"/>
                  </a:solidFill>
                  <a:latin typeface="+mn-ea"/>
                  <a:cs typeface="Times New Roman" panose="02020603050405020304" pitchFamily="18" charset="0"/>
                </a:endParaRPr>
              </a:p>
            </p:txBody>
          </p:sp>
          <p:sp>
            <p:nvSpPr>
              <p:cNvPr id="133" name="TextBox 79">
                <a:extLst>
                  <a:ext uri="{FF2B5EF4-FFF2-40B4-BE49-F238E27FC236}">
                    <a16:creationId xmlns:a16="http://schemas.microsoft.com/office/drawing/2014/main" id="{12F3F687-CE90-4D05-B92B-54DDC4C05B4C}"/>
                  </a:ext>
                </a:extLst>
              </p:cNvPr>
              <p:cNvSpPr>
                <a:spLocks noChangeArrowheads="1"/>
              </p:cNvSpPr>
              <p:nvPr/>
            </p:nvSpPr>
            <p:spPr bwMode="auto">
              <a:xfrm>
                <a:off x="6620728" y="5390091"/>
                <a:ext cx="1543177" cy="354144"/>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亮度</a:t>
                </a:r>
                <a:r>
                  <a:rPr lang="en-US" sz="900">
                    <a:solidFill>
                      <a:srgbClr val="000000"/>
                    </a:solidFill>
                    <a:latin typeface="+mn-ea"/>
                    <a:cs typeface="Times New Roman" panose="02020603050405020304" pitchFamily="18" charset="0"/>
                  </a:rPr>
                  <a:t>/</a:t>
                </a:r>
                <a:r>
                  <a:rPr lang="zh-CN" altLang="en-US" sz="900">
                    <a:solidFill>
                      <a:srgbClr val="000000"/>
                    </a:solidFill>
                    <a:latin typeface="+mn-ea"/>
                    <a:cs typeface="Times New Roman" panose="02020603050405020304" pitchFamily="18" charset="0"/>
                  </a:rPr>
                  <a:t>饱和度</a:t>
                </a:r>
                <a:endParaRPr lang="zh-CN" altLang="en-US" sz="1050" kern="100">
                  <a:solidFill>
                    <a:sysClr val="windowText" lastClr="000000"/>
                  </a:solidFill>
                  <a:latin typeface="+mn-ea"/>
                  <a:cs typeface="Times New Roman" panose="02020603050405020304" pitchFamily="18" charset="0"/>
                </a:endParaRPr>
              </a:p>
            </p:txBody>
          </p:sp>
          <p:sp>
            <p:nvSpPr>
              <p:cNvPr id="134" name="TextBox 80">
                <a:extLst>
                  <a:ext uri="{FF2B5EF4-FFF2-40B4-BE49-F238E27FC236}">
                    <a16:creationId xmlns:a16="http://schemas.microsoft.com/office/drawing/2014/main" id="{A88B677E-DE9D-41D8-9303-1FF7E99CBB16}"/>
                  </a:ext>
                </a:extLst>
              </p:cNvPr>
              <p:cNvSpPr>
                <a:spLocks noChangeArrowheads="1"/>
              </p:cNvSpPr>
              <p:nvPr/>
            </p:nvSpPr>
            <p:spPr bwMode="auto">
              <a:xfrm>
                <a:off x="6775731" y="5995918"/>
                <a:ext cx="1321068" cy="355585"/>
              </a:xfrm>
              <a:prstGeom prst="rect">
                <a:avLst/>
              </a:prstGeom>
              <a:noFill/>
              <a:ln w="9525">
                <a:noFill/>
                <a:miter lim="800000"/>
                <a:headEnd/>
                <a:tailEnd/>
              </a:ln>
            </p:spPr>
            <p:txBody>
              <a:bodyPr wrap="none">
                <a:spAutoFit/>
              </a:bodyPr>
              <a:lstStyle/>
              <a:p>
                <a:pPr indent="228600" fontAlgn="base">
                  <a:lnSpc>
                    <a:spcPct val="110000"/>
                  </a:lnSpc>
                  <a:defRPr/>
                </a:pPr>
                <a:r>
                  <a:rPr lang="zh-CN" altLang="en-US" sz="900">
                    <a:solidFill>
                      <a:srgbClr val="000000"/>
                    </a:solidFill>
                    <a:latin typeface="+mn-ea"/>
                    <a:cs typeface="Times New Roman" panose="02020603050405020304" pitchFamily="18" charset="0"/>
                  </a:rPr>
                  <a:t>图案密度</a:t>
                </a:r>
                <a:endParaRPr lang="zh-CN" altLang="en-US" sz="1050" kern="100">
                  <a:solidFill>
                    <a:sysClr val="windowText" lastClr="000000"/>
                  </a:solidFill>
                  <a:latin typeface="+mn-ea"/>
                  <a:cs typeface="Times New Roman" panose="02020603050405020304" pitchFamily="18" charset="0"/>
                </a:endParaRPr>
              </a:p>
            </p:txBody>
          </p:sp>
          <p:sp>
            <p:nvSpPr>
              <p:cNvPr id="135" name="TextBox 3">
                <a:extLst>
                  <a:ext uri="{FF2B5EF4-FFF2-40B4-BE49-F238E27FC236}">
                    <a16:creationId xmlns:a16="http://schemas.microsoft.com/office/drawing/2014/main" id="{3A21893E-23C8-49C2-BCCB-7A5AA7BCB5AC}"/>
                  </a:ext>
                </a:extLst>
              </p:cNvPr>
              <p:cNvSpPr>
                <a:spLocks noChangeArrowheads="1"/>
              </p:cNvSpPr>
              <p:nvPr/>
            </p:nvSpPr>
            <p:spPr bwMode="auto">
              <a:xfrm>
                <a:off x="4600256" y="1494020"/>
                <a:ext cx="3363976" cy="354144"/>
              </a:xfrm>
              <a:prstGeom prst="rect">
                <a:avLst/>
              </a:prstGeom>
              <a:noFill/>
              <a:ln w="9525">
                <a:noFill/>
                <a:miter lim="800000"/>
                <a:headEnd/>
                <a:tailEnd/>
              </a:ln>
            </p:spPr>
            <p:txBody>
              <a:bodyPr wrap="square">
                <a:spAutoFit/>
              </a:bodyPr>
              <a:lstStyle/>
              <a:p>
                <a:pPr indent="229235" algn="ctr" fontAlgn="base">
                  <a:lnSpc>
                    <a:spcPct val="110000"/>
                  </a:lnSpc>
                  <a:spcAft>
                    <a:spcPts val="430"/>
                  </a:spcAft>
                  <a:defRPr/>
                </a:pPr>
                <a:r>
                  <a:rPr lang="zh-CN" altLang="en-US" sz="900" b="1">
                    <a:solidFill>
                      <a:srgbClr val="FF0000"/>
                    </a:solidFill>
                    <a:latin typeface="+mn-ea"/>
                    <a:cs typeface="Times New Roman" panose="02020603050405020304" pitchFamily="18" charset="0"/>
                  </a:rPr>
                  <a:t>定距</a:t>
                </a:r>
                <a:r>
                  <a:rPr lang="en-US" sz="900" b="1">
                    <a:solidFill>
                      <a:srgbClr val="FF0000"/>
                    </a:solidFill>
                    <a:latin typeface="+mn-ea"/>
                    <a:cs typeface="Times New Roman" panose="02020603050405020304" pitchFamily="18" charset="0"/>
                  </a:rPr>
                  <a:t>/</a:t>
                </a:r>
                <a:r>
                  <a:rPr lang="zh-CN" altLang="en-US" sz="900" b="1">
                    <a:solidFill>
                      <a:srgbClr val="FF0000"/>
                    </a:solidFill>
                    <a:latin typeface="+mn-ea"/>
                    <a:cs typeface="Times New Roman" panose="02020603050405020304" pitchFamily="18" charset="0"/>
                  </a:rPr>
                  <a:t>定序的（程度）</a:t>
                </a:r>
                <a:endParaRPr lang="zh-CN" altLang="en-US" sz="1050" kern="100">
                  <a:solidFill>
                    <a:sysClr val="windowText" lastClr="000000"/>
                  </a:solidFill>
                  <a:latin typeface="+mn-ea"/>
                  <a:cs typeface="Times New Roman" panose="02020603050405020304" pitchFamily="18" charset="0"/>
                </a:endParaRPr>
              </a:p>
            </p:txBody>
          </p:sp>
        </p:grpSp>
      </p:grpSp>
      <p:sp>
        <p:nvSpPr>
          <p:cNvPr id="185" name="文本框 184">
            <a:extLst>
              <a:ext uri="{FF2B5EF4-FFF2-40B4-BE49-F238E27FC236}">
                <a16:creationId xmlns:a16="http://schemas.microsoft.com/office/drawing/2014/main" id="{5072D07D-99AE-482F-95CC-472CA6DE2353}"/>
              </a:ext>
            </a:extLst>
          </p:cNvPr>
          <p:cNvSpPr txBox="1"/>
          <p:nvPr/>
        </p:nvSpPr>
        <p:spPr>
          <a:xfrm>
            <a:off x="5833761" y="5271642"/>
            <a:ext cx="6122194"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 </a:t>
            </a:r>
            <a:r>
              <a:rPr lang="en-US" altLang="zh-CN" kern="100" dirty="0">
                <a:latin typeface="Times New Roman" panose="02020603050405020304" pitchFamily="18" charset="0"/>
                <a:ea typeface="宋体" pitchFamily="2" charset="-122"/>
                <a:cs typeface="Times New Roman" panose="02020603050405020304" pitchFamily="18" charset="0"/>
              </a:rPr>
              <a:t>4-32 </a:t>
            </a:r>
            <a:r>
              <a:rPr lang="zh-CN" altLang="zh-CN" kern="100" dirty="0">
                <a:latin typeface="Times New Roman" panose="02020603050405020304" pitchFamily="18" charset="0"/>
                <a:ea typeface="宋体" pitchFamily="2" charset="-122"/>
                <a:cs typeface="Times New Roman" panose="02020603050405020304" pitchFamily="18" charset="0"/>
              </a:rPr>
              <a:t>视觉通道的选择与展示</a:t>
            </a:r>
          </a:p>
        </p:txBody>
      </p:sp>
      <p:cxnSp>
        <p:nvCxnSpPr>
          <p:cNvPr id="186" name="直接连接符 185">
            <a:extLst>
              <a:ext uri="{FF2B5EF4-FFF2-40B4-BE49-F238E27FC236}">
                <a16:creationId xmlns:a16="http://schemas.microsoft.com/office/drawing/2014/main" id="{008E8F48-317C-429A-9675-8ACD31C1432D}"/>
              </a:ext>
            </a:extLst>
          </p:cNvPr>
          <p:cNvCxnSpPr>
            <a:cxnSpLocks/>
          </p:cNvCxnSpPr>
          <p:nvPr/>
        </p:nvCxnSpPr>
        <p:spPr>
          <a:xfrm>
            <a:off x="155945" y="958480"/>
            <a:ext cx="21336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F98B5543-27C9-430B-B461-9A1696A9C25D}"/>
              </a:ext>
            </a:extLst>
          </p:cNvPr>
          <p:cNvCxnSpPr>
            <a:cxnSpLocks/>
          </p:cNvCxnSpPr>
          <p:nvPr/>
        </p:nvCxnSpPr>
        <p:spPr>
          <a:xfrm flipH="1">
            <a:off x="5833761" y="1273011"/>
            <a:ext cx="15776" cy="4986853"/>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47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36" name="矩形 35">
            <a:extLst>
              <a:ext uri="{FF2B5EF4-FFF2-40B4-BE49-F238E27FC236}">
                <a16:creationId xmlns:a16="http://schemas.microsoft.com/office/drawing/2014/main" id="{8C8D9270-ABEC-4944-A449-EA1FEFCA2A67}"/>
              </a:ext>
            </a:extLst>
          </p:cNvPr>
          <p:cNvSpPr/>
          <p:nvPr/>
        </p:nvSpPr>
        <p:spPr>
          <a:xfrm>
            <a:off x="715625" y="2296695"/>
            <a:ext cx="3986950" cy="867792"/>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0A2151-C4FD-4F3C-85FB-F42CDB2E4C8B}"/>
              </a:ext>
            </a:extLst>
          </p:cNvPr>
          <p:cNvSpPr txBox="1"/>
          <p:nvPr/>
        </p:nvSpPr>
        <p:spPr>
          <a:xfrm>
            <a:off x="119336" y="476672"/>
            <a:ext cx="6122194" cy="377860"/>
          </a:xfrm>
          <a:prstGeom prst="rect">
            <a:avLst/>
          </a:prstGeom>
          <a:noFill/>
        </p:spPr>
        <p:txBody>
          <a:bodyPr wrap="square">
            <a:spAutoFit/>
          </a:bodyPr>
          <a:lstStyle/>
          <a:p>
            <a:pPr indent="127000" fontAlgn="base">
              <a:lnSpc>
                <a:spcPct val="110000"/>
              </a:lnSpc>
              <a:spcBef>
                <a:spcPct val="0"/>
              </a:spcBef>
              <a:spcAft>
                <a:spcPct val="0"/>
              </a:spcAft>
            </a:pPr>
            <a:r>
              <a:rPr lang="zh-CN" altLang="zh-CN" b="1" kern="100" dirty="0">
                <a:solidFill>
                  <a:srgbClr val="44546A"/>
                </a:solidFill>
                <a:ea typeface="宋体" panose="02010600030101010101" pitchFamily="2" charset="-122"/>
                <a:cs typeface="Times New Roman" panose="02020603050405020304" pitchFamily="18" charset="0"/>
              </a:rPr>
              <a:t>美学中的黄金比例准则</a:t>
            </a:r>
            <a:endParaRPr lang="zh-CN" altLang="zh-CN" b="1" kern="100" dirty="0">
              <a:solidFill>
                <a:srgbClr val="44546A"/>
              </a:solidFill>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BD85A13-8095-40B3-9469-E4B3C7A736FA}"/>
                  </a:ext>
                </a:extLst>
              </p:cNvPr>
              <p:cNvSpPr txBox="1"/>
              <p:nvPr/>
            </p:nvSpPr>
            <p:spPr>
              <a:xfrm>
                <a:off x="480702" y="990112"/>
                <a:ext cx="4777383" cy="981551"/>
              </a:xfrm>
              <a:prstGeom prst="rect">
                <a:avLst/>
              </a:prstGeom>
              <a:noFill/>
            </p:spPr>
            <p:txBody>
              <a:bodyPr wrap="square">
                <a:spAutoFit/>
              </a:bodyPr>
              <a:lstStyle/>
              <a:p>
                <a:pPr indent="266700" fontAlgn="base">
                  <a:lnSpc>
                    <a:spcPct val="110000"/>
                  </a:lnSpc>
                  <a:spcBef>
                    <a:spcPct val="0"/>
                  </a:spcBef>
                  <a:spcAft>
                    <a:spcPct val="0"/>
                  </a:spcAft>
                </a:pPr>
                <a:r>
                  <a:rPr lang="zh-CN" altLang="zh-CN"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美学中的黄金比例（</a:t>
                </a:r>
                <a:r>
                  <a:rPr lang="en-US" altLang="zh-CN" kern="100" dirty="0">
                    <a:solidFill>
                      <a:schemeClr val="tx1"/>
                    </a:solidFill>
                    <a:latin typeface="Times New Roman" panose="02020603050405020304" pitchFamily="18" charset="0"/>
                    <a:cs typeface="Times New Roman" panose="02020603050405020304" pitchFamily="18" charset="0"/>
                  </a:rPr>
                  <a:t>Golden ratio</a:t>
                </a:r>
                <a:r>
                  <a:rPr lang="zh-CN" altLang="zh-CN"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）是可视化中常用的准则，它代表的是一个数学常数</a:t>
                </a:r>
                <a14:m>
                  <m:oMath xmlns:m="http://schemas.openxmlformats.org/officeDocument/2006/math">
                    <m:r>
                      <a:rPr lang="en-US" altLang="zh-CN" i="1" kern="100">
                        <a:solidFill>
                          <a:schemeClr val="tx1"/>
                        </a:solidFill>
                        <a:latin typeface="Cambria Math" panose="02040503050406030204" pitchFamily="18" charset="0"/>
                        <a:cs typeface="Times New Roman" panose="02020603050405020304" pitchFamily="18" charset="0"/>
                      </a:rPr>
                      <m:t>𝜑</m:t>
                    </m:r>
                  </m:oMath>
                </a14:m>
                <a:r>
                  <a:rPr lang="en-US" altLang="zh-CN" kern="100" dirty="0">
                    <a:solidFill>
                      <a:schemeClr val="tx1"/>
                    </a:solidFill>
                    <a:latin typeface="Times New Roman" panose="02020603050405020304" pitchFamily="18" charset="0"/>
                    <a:cs typeface="Times New Roman" panose="02020603050405020304" pitchFamily="18" charset="0"/>
                  </a:rPr>
                  <a:t> </a:t>
                </a:r>
                <a:r>
                  <a:rPr lang="zh-CN" altLang="zh-CN"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，其取值约等于</a:t>
                </a:r>
                <a:r>
                  <a:rPr lang="en-US" altLang="zh-CN" kern="100" dirty="0">
                    <a:solidFill>
                      <a:schemeClr val="tx1"/>
                    </a:solidFill>
                    <a:latin typeface="Times New Roman" panose="02020603050405020304" pitchFamily="18" charset="0"/>
                    <a:cs typeface="Times New Roman" panose="02020603050405020304" pitchFamily="18" charset="0"/>
                  </a:rPr>
                  <a:t>1.618</a:t>
                </a:r>
                <a:r>
                  <a:rPr lang="zh-CN" altLang="zh-CN"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，计算公式如下：</a:t>
                </a:r>
                <a:endParaRPr lang="en-US" altLang="zh-CN" kern="1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DBD85A13-8095-40B3-9469-E4B3C7A736FA}"/>
                  </a:ext>
                </a:extLst>
              </p:cNvPr>
              <p:cNvSpPr txBox="1">
                <a:spLocks noRot="1" noChangeAspect="1" noMove="1" noResize="1" noEditPoints="1" noAdjustHandles="1" noChangeArrowheads="1" noChangeShapeType="1" noTextEdit="1"/>
              </p:cNvSpPr>
              <p:nvPr/>
            </p:nvSpPr>
            <p:spPr>
              <a:xfrm>
                <a:off x="480702" y="990112"/>
                <a:ext cx="4777383" cy="981551"/>
              </a:xfrm>
              <a:prstGeom prst="rect">
                <a:avLst/>
              </a:prstGeom>
              <a:blipFill>
                <a:blip r:embed="rId5"/>
                <a:stretch>
                  <a:fillRect l="-1148" t="-4348" r="-5740" b="-9317"/>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497CC2E8-F3C8-41F7-ACA9-4B2980A2E247}"/>
              </a:ext>
            </a:extLst>
          </p:cNvPr>
          <p:cNvSpPr txBox="1"/>
          <p:nvPr/>
        </p:nvSpPr>
        <p:spPr>
          <a:xfrm>
            <a:off x="1051317" y="5344718"/>
            <a:ext cx="3061097"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4-33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黄金比例示意图</a:t>
            </a:r>
            <a:endParaRPr lang="zh-CN" altLang="zh-CN" kern="100" dirty="0">
              <a:latin typeface="Times New Roman" panose="02020603050405020304" pitchFamily="18" charset="0"/>
              <a:cs typeface="Times New Roman" panose="02020603050405020304" pitchFamily="18" charset="0"/>
            </a:endParaRP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（图片来源：维基百科）</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84DB91F3-4530-4F63-9B1B-89AAEFD628E5}"/>
              </a:ext>
            </a:extLst>
          </p:cNvPr>
          <p:cNvSpPr txBox="1"/>
          <p:nvPr/>
        </p:nvSpPr>
        <p:spPr>
          <a:xfrm>
            <a:off x="5522590" y="850538"/>
            <a:ext cx="4777383" cy="987258"/>
          </a:xfrm>
          <a:prstGeom prst="rect">
            <a:avLst/>
          </a:prstGeom>
          <a:noFill/>
        </p:spPr>
        <p:txBody>
          <a:bodyPr wrap="square">
            <a:spAutoFit/>
          </a:bodyPr>
          <a:lstStyle/>
          <a:p>
            <a:pPr indent="266700"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黄金分割比例具有严格的</a:t>
            </a:r>
            <a:r>
              <a:rPr lang="zh-CN" altLang="zh-CN" b="1" kern="100" dirty="0">
                <a:latin typeface="Times New Roman" panose="02020603050405020304" pitchFamily="18" charset="0"/>
                <a:ea typeface="宋体" pitchFamily="2" charset="-122"/>
                <a:cs typeface="Times New Roman" panose="02020603050405020304" pitchFamily="18" charset="0"/>
              </a:rPr>
              <a:t>比例性、艺术性、和谐性</a:t>
            </a:r>
            <a:r>
              <a:rPr lang="zh-CN" altLang="zh-CN" kern="100" dirty="0">
                <a:latin typeface="Times New Roman" panose="02020603050405020304" pitchFamily="18" charset="0"/>
                <a:ea typeface="宋体" pitchFamily="2" charset="-122"/>
                <a:cs typeface="Times New Roman" panose="02020603050405020304" pitchFamily="18" charset="0"/>
              </a:rPr>
              <a:t>，蕴藏着丰富的美学价值，而且呈现于不少动物和植物的外观，如图</a:t>
            </a:r>
            <a:r>
              <a:rPr lang="en-US" altLang="zh-CN" kern="100" dirty="0">
                <a:latin typeface="Times New Roman" panose="02020603050405020304" pitchFamily="18" charset="0"/>
                <a:ea typeface="宋体" pitchFamily="2" charset="-122"/>
                <a:cs typeface="Times New Roman" panose="02020603050405020304" pitchFamily="18" charset="0"/>
              </a:rPr>
              <a:t>4-36</a:t>
            </a:r>
            <a:r>
              <a:rPr lang="zh-CN" altLang="zh-CN" kern="100" dirty="0">
                <a:latin typeface="Times New Roman" panose="02020603050405020304" pitchFamily="18" charset="0"/>
                <a:ea typeface="宋体" pitchFamily="2" charset="-122"/>
                <a:cs typeface="Times New Roman" panose="02020603050405020304" pitchFamily="18" charset="0"/>
              </a:rPr>
              <a:t>所示。</a:t>
            </a:r>
          </a:p>
        </p:txBody>
      </p:sp>
      <p:pic>
        <p:nvPicPr>
          <p:cNvPr id="28" name="图片 27" descr="图示&#10;&#10;描述已自动生成">
            <a:extLst>
              <a:ext uri="{FF2B5EF4-FFF2-40B4-BE49-F238E27FC236}">
                <a16:creationId xmlns:a16="http://schemas.microsoft.com/office/drawing/2014/main" id="{B6096A47-EC3B-42D1-AA1D-B8E46AE204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478" y="3139711"/>
            <a:ext cx="1567815" cy="2214245"/>
          </a:xfrm>
          <a:prstGeom prst="rect">
            <a:avLst/>
          </a:prstGeom>
        </p:spPr>
      </p:pic>
      <p:sp>
        <p:nvSpPr>
          <p:cNvPr id="29" name="文本框 28">
            <a:extLst>
              <a:ext uri="{FF2B5EF4-FFF2-40B4-BE49-F238E27FC236}">
                <a16:creationId xmlns:a16="http://schemas.microsoft.com/office/drawing/2014/main" id="{5FCA34CB-7838-453B-921B-4BA4D2C7D2D7}"/>
              </a:ext>
            </a:extLst>
          </p:cNvPr>
          <p:cNvSpPr txBox="1"/>
          <p:nvPr/>
        </p:nvSpPr>
        <p:spPr>
          <a:xfrm>
            <a:off x="5121152" y="5474443"/>
            <a:ext cx="3793083"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a:t>
            </a:r>
            <a:r>
              <a:rPr lang="en-US" altLang="zh-CN" kern="100" dirty="0">
                <a:latin typeface="Times New Roman" panose="02020603050405020304" pitchFamily="18" charset="0"/>
                <a:ea typeface="宋体" pitchFamily="2" charset="-122"/>
                <a:cs typeface="Times New Roman" panose="02020603050405020304" pitchFamily="18" charset="0"/>
              </a:rPr>
              <a:t>4-34 </a:t>
            </a:r>
            <a:r>
              <a:rPr lang="zh-CN" altLang="zh-CN" kern="100" dirty="0">
                <a:latin typeface="Times New Roman" panose="02020603050405020304" pitchFamily="18" charset="0"/>
                <a:ea typeface="宋体" pitchFamily="2" charset="-122"/>
                <a:cs typeface="Times New Roman" panose="02020603050405020304" pitchFamily="18" charset="0"/>
              </a:rPr>
              <a:t>黄金比例示意图</a:t>
            </a: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（图片来源：</a:t>
            </a:r>
            <a:r>
              <a:rPr lang="en-US" altLang="zh-CN" sz="1600" i="1" kern="100" dirty="0" err="1">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Marios</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 Ioannides</a:t>
            </a: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2011</a:t>
            </a: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t>
            </a:r>
          </a:p>
        </p:txBody>
      </p:sp>
      <p:sp>
        <p:nvSpPr>
          <p:cNvPr id="30" name="文本框 29">
            <a:extLst>
              <a:ext uri="{FF2B5EF4-FFF2-40B4-BE49-F238E27FC236}">
                <a16:creationId xmlns:a16="http://schemas.microsoft.com/office/drawing/2014/main" id="{89E9CB19-7D99-43D9-8C4C-639770C5CDA0}"/>
              </a:ext>
            </a:extLst>
          </p:cNvPr>
          <p:cNvSpPr txBox="1"/>
          <p:nvPr/>
        </p:nvSpPr>
        <p:spPr>
          <a:xfrm>
            <a:off x="5522590" y="1837796"/>
            <a:ext cx="4777383" cy="987258"/>
          </a:xfrm>
          <a:prstGeom prst="rect">
            <a:avLst/>
          </a:prstGeom>
          <a:noFill/>
        </p:spPr>
        <p:txBody>
          <a:bodyPr wrap="square">
            <a:spAutoFit/>
          </a:bodyPr>
          <a:lstStyle/>
          <a:p>
            <a:pPr indent="266700"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现今普遍很多工业产品、电子产品、建筑物或艺术品均应用了黄金比例，提高其美观性，如图</a:t>
            </a:r>
            <a:r>
              <a:rPr lang="en-US" altLang="zh-CN" kern="100" dirty="0">
                <a:latin typeface="Times New Roman" panose="02020603050405020304" pitchFamily="18" charset="0"/>
                <a:ea typeface="宋体" pitchFamily="2" charset="-122"/>
                <a:cs typeface="Times New Roman" panose="02020603050405020304" pitchFamily="18" charset="0"/>
              </a:rPr>
              <a:t>4-37</a:t>
            </a:r>
            <a:r>
              <a:rPr lang="zh-CN" altLang="zh-CN" kern="100" dirty="0">
                <a:latin typeface="Times New Roman" panose="02020603050405020304" pitchFamily="18" charset="0"/>
                <a:ea typeface="宋体" pitchFamily="2" charset="-122"/>
                <a:cs typeface="Times New Roman" panose="02020603050405020304" pitchFamily="18" charset="0"/>
              </a:rPr>
              <a:t>所示。</a:t>
            </a:r>
          </a:p>
        </p:txBody>
      </p:sp>
      <p:pic>
        <p:nvPicPr>
          <p:cNvPr id="31" name="图片 30" descr="All these ratios are approximately 1:1.618 a.k.a the beauty proportions.">
            <a:extLst>
              <a:ext uri="{FF2B5EF4-FFF2-40B4-BE49-F238E27FC236}">
                <a16:creationId xmlns:a16="http://schemas.microsoft.com/office/drawing/2014/main" id="{5897A853-CFCB-4A18-9C2E-EED5CDC7779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59466" y="3647437"/>
            <a:ext cx="3281013" cy="1603003"/>
          </a:xfrm>
          <a:prstGeom prst="rect">
            <a:avLst/>
          </a:prstGeom>
          <a:noFill/>
          <a:ln>
            <a:noFill/>
          </a:ln>
        </p:spPr>
      </p:pic>
      <p:sp>
        <p:nvSpPr>
          <p:cNvPr id="32" name="文本框 31">
            <a:extLst>
              <a:ext uri="{FF2B5EF4-FFF2-40B4-BE49-F238E27FC236}">
                <a16:creationId xmlns:a16="http://schemas.microsoft.com/office/drawing/2014/main" id="{9D893BC9-5312-4EC3-8F94-DCFC127EDEEE}"/>
              </a:ext>
            </a:extLst>
          </p:cNvPr>
          <p:cNvSpPr txBox="1"/>
          <p:nvPr/>
        </p:nvSpPr>
        <p:spPr>
          <a:xfrm>
            <a:off x="8607784" y="5474443"/>
            <a:ext cx="3384377"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a:t>
            </a:r>
            <a:r>
              <a:rPr lang="en-US" altLang="zh-CN" kern="100" dirty="0">
                <a:latin typeface="Times New Roman" panose="02020603050405020304" pitchFamily="18" charset="0"/>
                <a:ea typeface="宋体" pitchFamily="2" charset="-122"/>
                <a:cs typeface="Times New Roman" panose="02020603050405020304" pitchFamily="18" charset="0"/>
              </a:rPr>
              <a:t>4-35 </a:t>
            </a:r>
            <a:r>
              <a:rPr lang="zh-CN" altLang="zh-CN" kern="100" dirty="0">
                <a:latin typeface="Times New Roman" panose="02020603050405020304" pitchFamily="18" charset="0"/>
                <a:ea typeface="宋体" pitchFamily="2" charset="-122"/>
                <a:cs typeface="Times New Roman" panose="02020603050405020304" pitchFamily="18" charset="0"/>
              </a:rPr>
              <a:t>黄金比例示意图</a:t>
            </a: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Ali </a:t>
            </a:r>
            <a:r>
              <a:rPr lang="en-US" altLang="zh-CN" sz="1600" i="1" kern="100" dirty="0" err="1">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Mahfooz</a:t>
            </a: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2015</a:t>
            </a: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t>
            </a:r>
          </a:p>
        </p:txBody>
      </p:sp>
      <p:pic>
        <p:nvPicPr>
          <p:cNvPr id="33" name="图片 32">
            <a:extLst>
              <a:ext uri="{FF2B5EF4-FFF2-40B4-BE49-F238E27FC236}">
                <a16:creationId xmlns:a16="http://schemas.microsoft.com/office/drawing/2014/main" id="{AB933249-BBF3-4F8A-9853-8AE35E9083F7}"/>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1051316" y="3701253"/>
            <a:ext cx="3430617" cy="1524847"/>
          </a:xfrm>
          <a:prstGeom prst="rect">
            <a:avLst/>
          </a:prstGeom>
        </p:spPr>
      </p:pic>
      <p:cxnSp>
        <p:nvCxnSpPr>
          <p:cNvPr id="34" name="直接连接符 33">
            <a:extLst>
              <a:ext uri="{FF2B5EF4-FFF2-40B4-BE49-F238E27FC236}">
                <a16:creationId xmlns:a16="http://schemas.microsoft.com/office/drawing/2014/main" id="{29DA24B1-E4B8-45CA-BA85-134BCAC98FDC}"/>
              </a:ext>
            </a:extLst>
          </p:cNvPr>
          <p:cNvCxnSpPr>
            <a:cxnSpLocks/>
          </p:cNvCxnSpPr>
          <p:nvPr/>
        </p:nvCxnSpPr>
        <p:spPr>
          <a:xfrm>
            <a:off x="5376205" y="853983"/>
            <a:ext cx="0" cy="5472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616AB8F-9749-4A56-966D-F0F03D6D1348}"/>
              </a:ext>
            </a:extLst>
          </p:cNvPr>
          <p:cNvCxnSpPr>
            <a:cxnSpLocks/>
          </p:cNvCxnSpPr>
          <p:nvPr/>
        </p:nvCxnSpPr>
        <p:spPr>
          <a:xfrm>
            <a:off x="304801" y="850538"/>
            <a:ext cx="236751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874CBB3-8C8F-4D8F-BA7D-602D4DBF8620}"/>
                  </a:ext>
                </a:extLst>
              </p:cNvPr>
              <p:cNvSpPr txBox="1"/>
              <p:nvPr/>
            </p:nvSpPr>
            <p:spPr>
              <a:xfrm>
                <a:off x="0" y="2402296"/>
                <a:ext cx="6096000" cy="671081"/>
              </a:xfrm>
              <a:prstGeom prst="rect">
                <a:avLst/>
              </a:prstGeom>
              <a:noFill/>
            </p:spPr>
            <p:txBody>
              <a:bodyPr wrap="square">
                <a:spAutoFit/>
              </a:bodyPr>
              <a:lstStyle/>
              <a:p>
                <a:pPr indent="266700" fontAlgn="base">
                  <a:lnSpc>
                    <a:spcPct val="110000"/>
                  </a:lnSpc>
                  <a:spcBef>
                    <a:spcPct val="0"/>
                  </a:spcBef>
                  <a:spcAft>
                    <a:spcPct val="0"/>
                  </a:spcAft>
                </a:pPr>
                <a14:m>
                  <m:oMathPara xmlns:m="http://schemas.openxmlformats.org/officeDocument/2006/math">
                    <m:oMathParaPr>
                      <m:jc m:val="centerGroup"/>
                    </m:oMathParaPr>
                    <m:oMath xmlns:m="http://schemas.openxmlformats.org/officeDocument/2006/math">
                      <m:r>
                        <a:rPr lang="en-US" altLang="zh-CN" b="1" i="1" kern="100" smtClean="0">
                          <a:solidFill>
                            <a:schemeClr val="tx1"/>
                          </a:solidFill>
                          <a:latin typeface="Cambria Math" panose="02040503050406030204" pitchFamily="18" charset="0"/>
                          <a:cs typeface="Times New Roman" panose="02020603050405020304" pitchFamily="18" charset="0"/>
                        </a:rPr>
                        <m:t>𝝋</m:t>
                      </m:r>
                      <m:r>
                        <a:rPr lang="en-US" altLang="zh-CN" b="1" i="1" kern="100" smtClean="0">
                          <a:solidFill>
                            <a:schemeClr val="tx1"/>
                          </a:solidFill>
                          <a:latin typeface="Cambria Math" panose="02040503050406030204" pitchFamily="18" charset="0"/>
                          <a:cs typeface="Times New Roman" panose="02020603050405020304" pitchFamily="18" charset="0"/>
                        </a:rPr>
                        <m:t>=</m:t>
                      </m:r>
                      <m:f>
                        <m:fPr>
                          <m:ctrlPr>
                            <a:rPr lang="zh-CN" altLang="zh-CN" b="1"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1" i="1" kern="100">
                              <a:solidFill>
                                <a:schemeClr val="tx1"/>
                              </a:solidFill>
                              <a:latin typeface="Cambria Math" panose="02040503050406030204" pitchFamily="18" charset="0"/>
                              <a:cs typeface="Times New Roman" panose="02020603050405020304" pitchFamily="18" charset="0"/>
                            </a:rPr>
                            <m:t>𝒂</m:t>
                          </m:r>
                          <m:r>
                            <a:rPr lang="en-US" altLang="zh-CN" b="1" i="1" kern="100">
                              <a:solidFill>
                                <a:schemeClr val="tx1"/>
                              </a:solidFill>
                              <a:latin typeface="Cambria Math" panose="02040503050406030204" pitchFamily="18" charset="0"/>
                              <a:cs typeface="Times New Roman" panose="02020603050405020304" pitchFamily="18" charset="0"/>
                            </a:rPr>
                            <m:t>+</m:t>
                          </m:r>
                          <m:r>
                            <a:rPr lang="en-US" altLang="zh-CN" b="1" i="1" kern="100">
                              <a:solidFill>
                                <a:schemeClr val="tx1"/>
                              </a:solidFill>
                              <a:latin typeface="Cambria Math" panose="02040503050406030204" pitchFamily="18" charset="0"/>
                              <a:cs typeface="Times New Roman" panose="02020603050405020304" pitchFamily="18" charset="0"/>
                            </a:rPr>
                            <m:t>𝒃</m:t>
                          </m:r>
                        </m:num>
                        <m:den>
                          <m:r>
                            <a:rPr lang="en-US" altLang="zh-CN" b="1" i="1" kern="100">
                              <a:solidFill>
                                <a:schemeClr val="tx1"/>
                              </a:solidFill>
                              <a:latin typeface="Cambria Math" panose="02040503050406030204" pitchFamily="18" charset="0"/>
                              <a:cs typeface="Times New Roman" panose="02020603050405020304" pitchFamily="18" charset="0"/>
                            </a:rPr>
                            <m:t>𝒂</m:t>
                          </m:r>
                        </m:den>
                      </m:f>
                      <m:r>
                        <a:rPr lang="en-US" altLang="zh-CN" b="1" i="1" kern="100">
                          <a:solidFill>
                            <a:schemeClr val="tx1"/>
                          </a:solidFill>
                          <a:latin typeface="Cambria Math" panose="02040503050406030204" pitchFamily="18" charset="0"/>
                          <a:cs typeface="Times New Roman" panose="02020603050405020304" pitchFamily="18" charset="0"/>
                        </a:rPr>
                        <m:t>=</m:t>
                      </m:r>
                      <m:f>
                        <m:fPr>
                          <m:ctrlPr>
                            <a:rPr lang="zh-CN" altLang="zh-CN" b="1"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1" i="1" kern="100">
                              <a:solidFill>
                                <a:schemeClr val="tx1"/>
                              </a:solidFill>
                              <a:latin typeface="Cambria Math" panose="02040503050406030204" pitchFamily="18" charset="0"/>
                              <a:cs typeface="Times New Roman" panose="02020603050405020304" pitchFamily="18" charset="0"/>
                            </a:rPr>
                            <m:t>𝒂</m:t>
                          </m:r>
                          <m:r>
                            <a:rPr lang="en-US" altLang="zh-CN" b="1" i="1" kern="100">
                              <a:solidFill>
                                <a:schemeClr val="tx1"/>
                              </a:solidFill>
                              <a:latin typeface="Cambria Math" panose="02040503050406030204" pitchFamily="18" charset="0"/>
                              <a:cs typeface="Times New Roman" panose="02020603050405020304" pitchFamily="18" charset="0"/>
                            </a:rPr>
                            <m:t> </m:t>
                          </m:r>
                        </m:num>
                        <m:den>
                          <m:r>
                            <a:rPr lang="en-US" altLang="zh-CN" b="1" i="1" kern="100">
                              <a:solidFill>
                                <a:schemeClr val="tx1"/>
                              </a:solidFill>
                              <a:latin typeface="Cambria Math" panose="02040503050406030204" pitchFamily="18" charset="0"/>
                              <a:cs typeface="Times New Roman" panose="02020603050405020304" pitchFamily="18" charset="0"/>
                            </a:rPr>
                            <m:t>𝒃</m:t>
                          </m:r>
                        </m:den>
                      </m:f>
                      <m:r>
                        <a:rPr lang="en-US" altLang="zh-CN" b="1" i="1" kern="100">
                          <a:solidFill>
                            <a:schemeClr val="tx1"/>
                          </a:solidFill>
                          <a:latin typeface="Cambria Math" panose="02040503050406030204" pitchFamily="18" charset="0"/>
                          <a:cs typeface="Times New Roman" panose="02020603050405020304" pitchFamily="18" charset="0"/>
                        </a:rPr>
                        <m:t>           </m:t>
                      </m:r>
                      <m:r>
                        <a:rPr lang="zh-CN" altLang="zh-CN"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a:solidFill>
                            <a:schemeClr val="tx1"/>
                          </a:solidFill>
                          <a:latin typeface="Cambria Math" panose="02040503050406030204" pitchFamily="18" charset="0"/>
                          <a:cs typeface="Times New Roman" panose="02020603050405020304" pitchFamily="18" charset="0"/>
                        </a:rPr>
                        <m:t>𝒂</m:t>
                      </m:r>
                      <m:r>
                        <a:rPr lang="en-US" altLang="zh-CN" b="1" i="1" kern="100">
                          <a:solidFill>
                            <a:schemeClr val="tx1"/>
                          </a:solidFill>
                          <a:latin typeface="Cambria Math" panose="02040503050406030204" pitchFamily="18" charset="0"/>
                          <a:cs typeface="Times New Roman" panose="02020603050405020304" pitchFamily="18" charset="0"/>
                        </a:rPr>
                        <m:t>&gt;</m:t>
                      </m:r>
                      <m:r>
                        <a:rPr lang="en-US" altLang="zh-CN" b="1" i="1" kern="100">
                          <a:solidFill>
                            <a:schemeClr val="tx1"/>
                          </a:solidFill>
                          <a:latin typeface="Cambria Math" panose="02040503050406030204" pitchFamily="18" charset="0"/>
                          <a:cs typeface="Times New Roman" panose="02020603050405020304" pitchFamily="18" charset="0"/>
                        </a:rPr>
                        <m:t>𝒃</m:t>
                      </m:r>
                      <m:r>
                        <a:rPr lang="en-US" altLang="zh-CN" b="1" i="1" kern="100">
                          <a:solidFill>
                            <a:schemeClr val="tx1"/>
                          </a:solidFill>
                          <a:latin typeface="Cambria Math" panose="02040503050406030204" pitchFamily="18" charset="0"/>
                          <a:cs typeface="Times New Roman" panose="02020603050405020304" pitchFamily="18" charset="0"/>
                        </a:rPr>
                        <m:t>&gt;</m:t>
                      </m:r>
                      <m:r>
                        <a:rPr lang="en-US" altLang="zh-CN" b="1" i="1" kern="100">
                          <a:solidFill>
                            <a:schemeClr val="tx1"/>
                          </a:solidFill>
                          <a:latin typeface="Cambria Math" panose="02040503050406030204" pitchFamily="18" charset="0"/>
                          <a:cs typeface="Times New Roman" panose="02020603050405020304" pitchFamily="18" charset="0"/>
                        </a:rPr>
                        <m:t>𝟎</m:t>
                      </m:r>
                      <m:r>
                        <a:rPr lang="zh-CN" altLang="zh-CN" b="1" i="1" kern="10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b="1" kern="1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C874CBB3-8C8F-4D8F-BA7D-602D4DBF8620}"/>
                  </a:ext>
                </a:extLst>
              </p:cNvPr>
              <p:cNvSpPr txBox="1">
                <a:spLocks noRot="1" noChangeAspect="1" noMove="1" noResize="1" noEditPoints="1" noAdjustHandles="1" noChangeArrowheads="1" noChangeShapeType="1" noTextEdit="1"/>
              </p:cNvSpPr>
              <p:nvPr/>
            </p:nvSpPr>
            <p:spPr>
              <a:xfrm>
                <a:off x="0" y="2402296"/>
                <a:ext cx="6096000" cy="671081"/>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7636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29" name="矩形 28">
            <a:extLst>
              <a:ext uri="{FF2B5EF4-FFF2-40B4-BE49-F238E27FC236}">
                <a16:creationId xmlns:a16="http://schemas.microsoft.com/office/drawing/2014/main" id="{0A5128B5-3B83-4C4C-B4ED-8BED28172A2C}"/>
              </a:ext>
            </a:extLst>
          </p:cNvPr>
          <p:cNvSpPr/>
          <p:nvPr/>
        </p:nvSpPr>
        <p:spPr>
          <a:xfrm>
            <a:off x="5990210" y="1816000"/>
            <a:ext cx="4524472" cy="4498604"/>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8" name="矩形 27">
            <a:extLst>
              <a:ext uri="{FF2B5EF4-FFF2-40B4-BE49-F238E27FC236}">
                <a16:creationId xmlns:a16="http://schemas.microsoft.com/office/drawing/2014/main" id="{0254563C-D0E6-46CF-AE7C-859B4D379941}"/>
              </a:ext>
            </a:extLst>
          </p:cNvPr>
          <p:cNvSpPr/>
          <p:nvPr/>
        </p:nvSpPr>
        <p:spPr>
          <a:xfrm>
            <a:off x="1238621" y="1816000"/>
            <a:ext cx="3951914" cy="4498604"/>
          </a:xfrm>
          <a:prstGeom prst="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471D6BB0-AEBC-4A3B-BF1E-C12E48D28EA9}"/>
              </a:ext>
            </a:extLst>
          </p:cNvPr>
          <p:cNvSpPr txBox="1"/>
          <p:nvPr/>
        </p:nvSpPr>
        <p:spPr>
          <a:xfrm>
            <a:off x="548702" y="928153"/>
            <a:ext cx="9937104" cy="706797"/>
          </a:xfrm>
          <a:prstGeom prst="rect">
            <a:avLst/>
          </a:prstGeom>
          <a:noFill/>
        </p:spPr>
        <p:txBody>
          <a:bodyPr wrap="square">
            <a:spAutoFit/>
          </a:bodyPr>
          <a:lstStyle/>
          <a:p>
            <a:pPr indent="269240" fontAlgn="base">
              <a:lnSpc>
                <a:spcPct val="115000"/>
              </a:lnSpc>
              <a:spcBef>
                <a:spcPct val="0"/>
              </a:spcBef>
              <a:spcAft>
                <a:spcPct val="0"/>
              </a:spcAft>
            </a:pPr>
            <a:r>
              <a:rPr lang="en-US" altLang="zh-CN" kern="100" dirty="0">
                <a:solidFill>
                  <a:srgbClr val="44546A"/>
                </a:solidFill>
                <a:ea typeface="宋体" panose="02010600030101010101" pitchFamily="2" charset="-122"/>
                <a:cs typeface="Times New Roman" panose="02020603050405020304" pitchFamily="18" charset="0"/>
              </a:rPr>
              <a:t>   </a:t>
            </a:r>
            <a:r>
              <a:rPr lang="zh-CN" altLang="zh-CN" kern="100" dirty="0">
                <a:solidFill>
                  <a:srgbClr val="44546A"/>
                </a:solidFill>
                <a:ea typeface="宋体" panose="02010600030101010101" pitchFamily="2" charset="-122"/>
                <a:cs typeface="Times New Roman" panose="02020603050405020304" pitchFamily="18" charset="0"/>
              </a:rPr>
              <a:t>需要提醒的是，</a:t>
            </a:r>
            <a:r>
              <a:rPr lang="zh-CN" altLang="zh-CN" b="1" kern="100" dirty="0">
                <a:solidFill>
                  <a:srgbClr val="44546A"/>
                </a:solidFill>
                <a:ea typeface="宋体" panose="02010600030101010101" pitchFamily="2" charset="-122"/>
                <a:cs typeface="Times New Roman" panose="02020603050405020304" pitchFamily="18" charset="0"/>
              </a:rPr>
              <a:t>在数据来源和目标用户已定的情况下，不同视觉通道的表现力不同</a:t>
            </a:r>
            <a:r>
              <a:rPr lang="zh-CN" altLang="zh-CN" kern="100" dirty="0">
                <a:solidFill>
                  <a:srgbClr val="44546A"/>
                </a:solidFill>
                <a:ea typeface="宋体" panose="02010600030101010101" pitchFamily="2" charset="-122"/>
                <a:cs typeface="Times New Roman" panose="02020603050405020304" pitchFamily="18" charset="0"/>
              </a:rPr>
              <a:t>。</a:t>
            </a:r>
            <a:r>
              <a:rPr lang="zh-CN" altLang="zh-CN" b="1" kern="100" dirty="0">
                <a:solidFill>
                  <a:srgbClr val="44546A"/>
                </a:solidFill>
                <a:ea typeface="宋体" panose="02010600030101010101" pitchFamily="2" charset="-122"/>
                <a:cs typeface="Times New Roman" panose="02020603050405020304" pitchFamily="18" charset="0"/>
              </a:rPr>
              <a:t>视觉通道的表现力</a:t>
            </a:r>
            <a:r>
              <a:rPr lang="zh-CN" altLang="zh-CN" kern="100" dirty="0">
                <a:solidFill>
                  <a:srgbClr val="44546A"/>
                </a:solidFill>
                <a:ea typeface="宋体" panose="02010600030101010101" pitchFamily="2" charset="-122"/>
                <a:cs typeface="Times New Roman" panose="02020603050405020304" pitchFamily="18" charset="0"/>
              </a:rPr>
              <a:t>的评价指标包括以下几种</a:t>
            </a:r>
            <a:r>
              <a:rPr lang="zh-CN" altLang="en-US" kern="100" dirty="0">
                <a:solidFill>
                  <a:srgbClr val="44546A"/>
                </a:solidFill>
                <a:ea typeface="宋体" panose="02010600030101010101" pitchFamily="2" charset="-122"/>
                <a:cs typeface="Times New Roman" panose="02020603050405020304" pitchFamily="18" charset="0"/>
              </a:rPr>
              <a:t>：</a:t>
            </a:r>
            <a:endParaRPr lang="zh-CN" altLang="zh-CN" kern="100" dirty="0">
              <a:solidFill>
                <a:srgbClr val="44546A"/>
              </a:solidFill>
              <a:cs typeface="Times New Roman" panose="02020603050405020304" pitchFamily="18" charset="0"/>
            </a:endParaRPr>
          </a:p>
        </p:txBody>
      </p:sp>
      <p:sp>
        <p:nvSpPr>
          <p:cNvPr id="22" name="文本框 21">
            <a:extLst>
              <a:ext uri="{FF2B5EF4-FFF2-40B4-BE49-F238E27FC236}">
                <a16:creationId xmlns:a16="http://schemas.microsoft.com/office/drawing/2014/main" id="{04B43444-A4A2-4C2E-B62C-5A56A19754BA}"/>
              </a:ext>
            </a:extLst>
          </p:cNvPr>
          <p:cNvSpPr txBox="1"/>
          <p:nvPr/>
        </p:nvSpPr>
        <p:spPr>
          <a:xfrm>
            <a:off x="1677318" y="2105606"/>
            <a:ext cx="4418682" cy="388248"/>
          </a:xfrm>
          <a:prstGeom prst="rect">
            <a:avLst/>
          </a:prstGeom>
          <a:noFill/>
        </p:spPr>
        <p:txBody>
          <a:bodyPr wrap="square">
            <a:spAutoFit/>
          </a:bodyPr>
          <a:lstStyle/>
          <a:p>
            <a:pPr marL="285750" indent="-285750" fontAlgn="base">
              <a:lnSpc>
                <a:spcPct val="115000"/>
              </a:lnSpc>
              <a:spcBef>
                <a:spcPct val="0"/>
              </a:spcBef>
              <a:spcAft>
                <a:spcPct val="0"/>
              </a:spcAft>
              <a:buFont typeface="Arial" panose="020B0604020202020204" pitchFamily="34" charset="0"/>
              <a:buChar char="•"/>
            </a:pPr>
            <a:r>
              <a:rPr lang="zh-CN" altLang="zh-CN" b="1" kern="100" dirty="0">
                <a:ea typeface="宋体" panose="02010600030101010101" pitchFamily="2" charset="-122"/>
                <a:cs typeface="Times New Roman" panose="02020603050405020304" pitchFamily="18" charset="0"/>
              </a:rPr>
              <a:t>精确性</a:t>
            </a:r>
            <a:r>
              <a:rPr lang="zh-CN" altLang="zh-CN" b="1" kern="100" dirty="0">
                <a:cs typeface="Times New Roman" panose="02020603050405020304" pitchFamily="18" charset="0"/>
              </a:rPr>
              <a:t> </a:t>
            </a:r>
            <a:endParaRPr lang="zh-CN" altLang="zh-CN" kern="100" dirty="0">
              <a:cs typeface="Times New Roman" panose="02020603050405020304" pitchFamily="18" charset="0"/>
            </a:endParaRPr>
          </a:p>
        </p:txBody>
      </p:sp>
      <p:pic>
        <p:nvPicPr>
          <p:cNvPr id="23" name="图片 22">
            <a:extLst>
              <a:ext uri="{FF2B5EF4-FFF2-40B4-BE49-F238E27FC236}">
                <a16:creationId xmlns:a16="http://schemas.microsoft.com/office/drawing/2014/main" id="{854780ED-D1FA-4E7A-8298-B5DB9360822F}"/>
              </a:ext>
            </a:extLst>
          </p:cNvPr>
          <p:cNvPicPr>
            <a:picLocks noChangeAspect="1"/>
          </p:cNvPicPr>
          <p:nvPr/>
        </p:nvPicPr>
        <p:blipFill>
          <a:blip r:embed="rId5"/>
          <a:stretch>
            <a:fillRect/>
          </a:stretch>
        </p:blipFill>
        <p:spPr>
          <a:xfrm>
            <a:off x="1817287" y="2636498"/>
            <a:ext cx="2333333" cy="2980952"/>
          </a:xfrm>
          <a:prstGeom prst="rect">
            <a:avLst/>
          </a:prstGeom>
        </p:spPr>
      </p:pic>
      <p:sp>
        <p:nvSpPr>
          <p:cNvPr id="24" name="文本框 23">
            <a:extLst>
              <a:ext uri="{FF2B5EF4-FFF2-40B4-BE49-F238E27FC236}">
                <a16:creationId xmlns:a16="http://schemas.microsoft.com/office/drawing/2014/main" id="{17CCAE7B-A495-4A5B-8960-32F26BD3E6DF}"/>
              </a:ext>
            </a:extLst>
          </p:cNvPr>
          <p:cNvSpPr txBox="1"/>
          <p:nvPr/>
        </p:nvSpPr>
        <p:spPr>
          <a:xfrm>
            <a:off x="1359177" y="5820901"/>
            <a:ext cx="3528392"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4-36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视觉通道的精确度对比</a:t>
            </a:r>
            <a:endParaRPr lang="zh-CN" altLang="zh-CN" kern="1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A9E86203-523F-43E8-82F7-68C6C2021D4C}"/>
              </a:ext>
            </a:extLst>
          </p:cNvPr>
          <p:cNvSpPr txBox="1"/>
          <p:nvPr/>
        </p:nvSpPr>
        <p:spPr>
          <a:xfrm>
            <a:off x="6308652" y="2105606"/>
            <a:ext cx="6122194" cy="369332"/>
          </a:xfrm>
          <a:prstGeom prst="rect">
            <a:avLst/>
          </a:prstGeom>
          <a:noFill/>
        </p:spPr>
        <p:txBody>
          <a:bodyPr wrap="square">
            <a:spAutoFit/>
          </a:bodyPr>
          <a:lstStyle/>
          <a:p>
            <a:pPr marL="285750" indent="-285750" fontAlgn="base">
              <a:spcBef>
                <a:spcPct val="0"/>
              </a:spcBef>
              <a:spcAft>
                <a:spcPct val="0"/>
              </a:spcAft>
              <a:buFont typeface="Arial" panose="020B0604020202020204" pitchFamily="34" charset="0"/>
              <a:buChar char="•"/>
            </a:pPr>
            <a:r>
              <a:rPr lang="zh-CN" altLang="zh-CN" b="1" dirty="0">
                <a:ea typeface="宋体" panose="02010600030101010101" pitchFamily="2" charset="-122"/>
                <a:cs typeface="Times New Roman" panose="02020603050405020304" pitchFamily="18" charset="0"/>
              </a:rPr>
              <a:t>可辨认性</a:t>
            </a:r>
            <a:endParaRPr lang="zh-CN" altLang="en-US" dirty="0">
              <a:latin typeface="Arial" charset="0"/>
              <a:ea typeface="宋体" pitchFamily="2" charset="-122"/>
            </a:endParaRPr>
          </a:p>
        </p:txBody>
      </p:sp>
      <p:pic>
        <p:nvPicPr>
          <p:cNvPr id="26" name="pic">
            <a:extLst>
              <a:ext uri="{FF2B5EF4-FFF2-40B4-BE49-F238E27FC236}">
                <a16:creationId xmlns:a16="http://schemas.microsoft.com/office/drawing/2014/main" id="{8222F4B9-96F1-4E17-B8CE-2A15FC9AF9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360114" y="3223627"/>
            <a:ext cx="3770405" cy="2282907"/>
          </a:xfrm>
          <a:prstGeom prst="rect">
            <a:avLst/>
          </a:prstGeom>
        </p:spPr>
      </p:pic>
      <p:sp>
        <p:nvSpPr>
          <p:cNvPr id="27" name="文本框 26">
            <a:extLst>
              <a:ext uri="{FF2B5EF4-FFF2-40B4-BE49-F238E27FC236}">
                <a16:creationId xmlns:a16="http://schemas.microsoft.com/office/drawing/2014/main" id="{CCD0D2B7-9DFB-429A-903F-B44DB41AF406}"/>
              </a:ext>
            </a:extLst>
          </p:cNvPr>
          <p:cNvSpPr txBox="1"/>
          <p:nvPr/>
        </p:nvSpPr>
        <p:spPr>
          <a:xfrm>
            <a:off x="6474684" y="5843302"/>
            <a:ext cx="3770406"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 </a:t>
            </a:r>
            <a:r>
              <a:rPr lang="en-US" altLang="zh-CN" kern="100" dirty="0">
                <a:latin typeface="Times New Roman" panose="02020603050405020304" pitchFamily="18" charset="0"/>
                <a:ea typeface="宋体" pitchFamily="2" charset="-122"/>
                <a:cs typeface="Times New Roman" panose="02020603050405020304" pitchFamily="18" charset="0"/>
              </a:rPr>
              <a:t>4-37 </a:t>
            </a:r>
            <a:r>
              <a:rPr lang="zh-CN" altLang="zh-CN" kern="100" dirty="0">
                <a:latin typeface="Times New Roman" panose="02020603050405020304" pitchFamily="18" charset="0"/>
                <a:ea typeface="宋体" pitchFamily="2" charset="-122"/>
                <a:cs typeface="Times New Roman" panose="02020603050405020304" pitchFamily="18" charset="0"/>
              </a:rPr>
              <a:t>视觉通道的可辨认性</a:t>
            </a:r>
          </a:p>
        </p:txBody>
      </p:sp>
    </p:spTree>
    <p:extLst>
      <p:ext uri="{BB962C8B-B14F-4D97-AF65-F5344CB8AC3E}">
        <p14:creationId xmlns:p14="http://schemas.microsoft.com/office/powerpoint/2010/main" val="1142212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28" name="矩形 27">
            <a:extLst>
              <a:ext uri="{FF2B5EF4-FFF2-40B4-BE49-F238E27FC236}">
                <a16:creationId xmlns:a16="http://schemas.microsoft.com/office/drawing/2014/main" id="{A03A29A5-90A6-4859-9E56-99C900DDB160}"/>
              </a:ext>
            </a:extLst>
          </p:cNvPr>
          <p:cNvSpPr/>
          <p:nvPr/>
        </p:nvSpPr>
        <p:spPr>
          <a:xfrm>
            <a:off x="100075" y="1247553"/>
            <a:ext cx="4606604" cy="3948224"/>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1" name="文本框 20">
            <a:extLst>
              <a:ext uri="{FF2B5EF4-FFF2-40B4-BE49-F238E27FC236}">
                <a16:creationId xmlns:a16="http://schemas.microsoft.com/office/drawing/2014/main" id="{31E53DF8-CCCD-4966-A3F5-01FCB8E98005}"/>
              </a:ext>
            </a:extLst>
          </p:cNvPr>
          <p:cNvSpPr txBox="1"/>
          <p:nvPr/>
        </p:nvSpPr>
        <p:spPr>
          <a:xfrm>
            <a:off x="417417" y="1384923"/>
            <a:ext cx="2232248" cy="369332"/>
          </a:xfrm>
          <a:prstGeom prst="rect">
            <a:avLst/>
          </a:prstGeom>
          <a:noFill/>
        </p:spPr>
        <p:txBody>
          <a:bodyPr wrap="square">
            <a:spAutoFit/>
          </a:bodyPr>
          <a:lstStyle/>
          <a:p>
            <a:pPr marL="285750" indent="-285750" fontAlgn="base">
              <a:spcBef>
                <a:spcPct val="0"/>
              </a:spcBef>
              <a:spcAft>
                <a:spcPct val="0"/>
              </a:spcAft>
              <a:buFont typeface="Arial" panose="020B0604020202020204" pitchFamily="34" charset="0"/>
              <a:buChar char="•"/>
            </a:pPr>
            <a:r>
              <a:rPr lang="zh-CN" altLang="zh-CN" b="1" dirty="0">
                <a:latin typeface="Times New Roman" panose="02020603050405020304" pitchFamily="18" charset="0"/>
                <a:ea typeface="宋体" panose="02010600030101010101" pitchFamily="2" charset="-122"/>
                <a:cs typeface="Times New Roman" panose="02020603050405020304" pitchFamily="18" charset="0"/>
              </a:rPr>
              <a:t>可分离性</a:t>
            </a:r>
            <a:endParaRPr lang="zh-CN" altLang="en-US" dirty="0">
              <a:latin typeface="Times New Roman" panose="02020603050405020304" pitchFamily="18" charset="0"/>
              <a:ea typeface="宋体" pitchFamily="2" charset="-122"/>
              <a:cs typeface="Times New Roman" panose="02020603050405020304" pitchFamily="18" charset="0"/>
            </a:endParaRPr>
          </a:p>
        </p:txBody>
      </p:sp>
      <p:sp>
        <p:nvSpPr>
          <p:cNvPr id="22" name="Rectangle 2">
            <a:extLst>
              <a:ext uri="{FF2B5EF4-FFF2-40B4-BE49-F238E27FC236}">
                <a16:creationId xmlns:a16="http://schemas.microsoft.com/office/drawing/2014/main" id="{D559ABC5-15C3-42DE-9868-D3DCAEBF1337}"/>
              </a:ext>
            </a:extLst>
          </p:cNvPr>
          <p:cNvSpPr>
            <a:spLocks noChangeArrowheads="1"/>
          </p:cNvSpPr>
          <p:nvPr/>
        </p:nvSpPr>
        <p:spPr bwMode="auto">
          <a:xfrm>
            <a:off x="691258" y="1916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zh-CN" altLang="en-US">
              <a:solidFill>
                <a:prstClr val="black"/>
              </a:solidFill>
              <a:latin typeface="Arial" charset="0"/>
              <a:ea typeface="宋体" pitchFamily="2" charset="-122"/>
            </a:endParaRPr>
          </a:p>
        </p:txBody>
      </p:sp>
      <p:graphicFrame>
        <p:nvGraphicFramePr>
          <p:cNvPr id="23" name="对象 22">
            <a:extLst>
              <a:ext uri="{FF2B5EF4-FFF2-40B4-BE49-F238E27FC236}">
                <a16:creationId xmlns:a16="http://schemas.microsoft.com/office/drawing/2014/main" id="{874AB8F6-0992-4243-BA56-374D628BCB3A}"/>
              </a:ext>
            </a:extLst>
          </p:cNvPr>
          <p:cNvGraphicFramePr>
            <a:graphicFrameLocks noChangeAspect="1"/>
          </p:cNvGraphicFramePr>
          <p:nvPr>
            <p:extLst>
              <p:ext uri="{D42A27DB-BD31-4B8C-83A1-F6EECF244321}">
                <p14:modId xmlns:p14="http://schemas.microsoft.com/office/powerpoint/2010/main" val="406571126"/>
              </p:ext>
            </p:extLst>
          </p:nvPr>
        </p:nvGraphicFramePr>
        <p:xfrm>
          <a:off x="517583" y="2561435"/>
          <a:ext cx="4059992" cy="1584176"/>
        </p:xfrm>
        <a:graphic>
          <a:graphicData uri="http://schemas.openxmlformats.org/presentationml/2006/ole">
            <mc:AlternateContent xmlns:mc="http://schemas.openxmlformats.org/markup-compatibility/2006">
              <mc:Choice xmlns:v="urn:schemas-microsoft-com:vml" Requires="v">
                <p:oleObj spid="_x0000_s3153" r:id="rId6" imgW="4150980" imgH="1621766" progId="Visio.Drawing.11">
                  <p:embed/>
                </p:oleObj>
              </mc:Choice>
              <mc:Fallback>
                <p:oleObj r:id="rId6" imgW="4150980" imgH="1621766" progId="Visio.Drawing.11">
                  <p:embed/>
                  <p:pic>
                    <p:nvPicPr>
                      <p:cNvPr id="5" name="对象 4">
                        <a:extLst>
                          <a:ext uri="{FF2B5EF4-FFF2-40B4-BE49-F238E27FC236}">
                            <a16:creationId xmlns:a16="http://schemas.microsoft.com/office/drawing/2014/main" id="{5923198E-AFBA-4DDA-B6F5-A4FA949301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583" y="2561435"/>
                        <a:ext cx="4059992" cy="1584176"/>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id="{3049C01E-9007-46BE-8702-C8C50605424C}"/>
              </a:ext>
            </a:extLst>
          </p:cNvPr>
          <p:cNvSpPr/>
          <p:nvPr/>
        </p:nvSpPr>
        <p:spPr>
          <a:xfrm>
            <a:off x="5024021" y="1247553"/>
            <a:ext cx="7067904" cy="3948224"/>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D7644E4-D4C1-439C-8D24-06F970527058}"/>
              </a:ext>
            </a:extLst>
          </p:cNvPr>
          <p:cNvSpPr txBox="1"/>
          <p:nvPr/>
        </p:nvSpPr>
        <p:spPr>
          <a:xfrm>
            <a:off x="812704" y="4537260"/>
            <a:ext cx="3673922"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4-38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视觉通道的可分离性差</a:t>
            </a:r>
            <a:endParaRPr lang="zh-CN" altLang="zh-CN" kern="1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DFDD4FBE-E7D7-493F-AEC5-B686F287FCEB}"/>
              </a:ext>
            </a:extLst>
          </p:cNvPr>
          <p:cNvSpPr txBox="1"/>
          <p:nvPr/>
        </p:nvSpPr>
        <p:spPr>
          <a:xfrm>
            <a:off x="5009312" y="1394298"/>
            <a:ext cx="2617143" cy="369332"/>
          </a:xfrm>
          <a:prstGeom prst="rect">
            <a:avLst/>
          </a:prstGeom>
          <a:noFill/>
        </p:spPr>
        <p:txBody>
          <a:bodyPr wrap="square">
            <a:spAutoFit/>
          </a:bodyPr>
          <a:lstStyle/>
          <a:p>
            <a:pPr marL="285750" indent="-285750" fontAlgn="base">
              <a:spcBef>
                <a:spcPct val="0"/>
              </a:spcBef>
              <a:spcAft>
                <a:spcPct val="0"/>
              </a:spcAft>
              <a:buFont typeface="Arial" panose="020B0604020202020204" pitchFamily="34" charset="0"/>
              <a:buChar char="•"/>
            </a:pPr>
            <a:r>
              <a:rPr lang="zh-CN" altLang="zh-CN" b="1" dirty="0">
                <a:latin typeface="Times New Roman" panose="02020603050405020304" pitchFamily="18" charset="0"/>
                <a:ea typeface="宋体" panose="02010600030101010101" pitchFamily="2" charset="-122"/>
                <a:cs typeface="Times New Roman" panose="02020603050405020304" pitchFamily="18" charset="0"/>
              </a:rPr>
              <a:t>视觉突出性</a:t>
            </a:r>
            <a:endParaRPr lang="zh-CN" altLang="en-US" dirty="0">
              <a:latin typeface="Times New Roman" panose="02020603050405020304" pitchFamily="18" charset="0"/>
              <a:ea typeface="宋体" pitchFamily="2" charset="-122"/>
              <a:cs typeface="Times New Roman" panose="02020603050405020304" pitchFamily="18" charset="0"/>
            </a:endParaRPr>
          </a:p>
        </p:txBody>
      </p:sp>
      <p:graphicFrame>
        <p:nvGraphicFramePr>
          <p:cNvPr id="26" name="表格 25">
            <a:extLst>
              <a:ext uri="{FF2B5EF4-FFF2-40B4-BE49-F238E27FC236}">
                <a16:creationId xmlns:a16="http://schemas.microsoft.com/office/drawing/2014/main" id="{C66C7086-CC3B-48D4-986C-2702D456E923}"/>
              </a:ext>
            </a:extLst>
          </p:cNvPr>
          <p:cNvGraphicFramePr>
            <a:graphicFrameLocks noGrp="1"/>
          </p:cNvGraphicFramePr>
          <p:nvPr>
            <p:extLst>
              <p:ext uri="{D42A27DB-BD31-4B8C-83A1-F6EECF244321}">
                <p14:modId xmlns:p14="http://schemas.microsoft.com/office/powerpoint/2010/main" val="492990835"/>
              </p:ext>
            </p:extLst>
          </p:nvPr>
        </p:nvGraphicFramePr>
        <p:xfrm>
          <a:off x="5112700" y="2415700"/>
          <a:ext cx="6887913" cy="1875646"/>
        </p:xfrm>
        <a:graphic>
          <a:graphicData uri="http://schemas.openxmlformats.org/drawingml/2006/table">
            <a:tbl>
              <a:tblPr firstRow="1" firstCol="1" bandRow="1"/>
              <a:tblGrid>
                <a:gridCol w="3357261">
                  <a:extLst>
                    <a:ext uri="{9D8B030D-6E8A-4147-A177-3AD203B41FA5}">
                      <a16:colId xmlns:a16="http://schemas.microsoft.com/office/drawing/2014/main" val="1888059431"/>
                    </a:ext>
                  </a:extLst>
                </a:gridCol>
                <a:gridCol w="3530652">
                  <a:extLst>
                    <a:ext uri="{9D8B030D-6E8A-4147-A177-3AD203B41FA5}">
                      <a16:colId xmlns:a16="http://schemas.microsoft.com/office/drawing/2014/main" val="299905484"/>
                    </a:ext>
                  </a:extLst>
                </a:gridCol>
              </a:tblGrid>
              <a:tr h="1875646">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228600">
                        <a:lnSpc>
                          <a:spcPct val="110000"/>
                        </a:lnSpc>
                      </a:pPr>
                      <a:endParaRPr lang="en-US" sz="14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12367687345312343465475683454561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23454565781231234654733323123212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23433846576622345656765756368213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87235465756232343456546756765656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23453456467567867897903423423445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34535646756533432474234237534343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indent="228600">
                        <a:lnSpc>
                          <a:spcPct val="110000"/>
                        </a:lnSpc>
                      </a:pPr>
                      <a:endParaRPr lang="en-US" sz="14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123676</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73453123434654756</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3454561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234545657</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1231234654733323123212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23433</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4657662234565676575636</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213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9235">
                        <a:lnSpc>
                          <a:spcPct val="110000"/>
                        </a:lnSpc>
                      </a:pP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7235465756232343456546756765656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23453456467567</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67</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97903423423445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34535646756533432474234237534343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3033863"/>
                  </a:ext>
                </a:extLst>
              </a:tr>
            </a:tbl>
          </a:graphicData>
        </a:graphic>
      </p:graphicFrame>
      <p:sp>
        <p:nvSpPr>
          <p:cNvPr id="27" name="文本框 26">
            <a:extLst>
              <a:ext uri="{FF2B5EF4-FFF2-40B4-BE49-F238E27FC236}">
                <a16:creationId xmlns:a16="http://schemas.microsoft.com/office/drawing/2014/main" id="{E8D13422-DD96-4851-968F-3F9B8FB436B1}"/>
              </a:ext>
            </a:extLst>
          </p:cNvPr>
          <p:cNvSpPr txBox="1"/>
          <p:nvPr/>
        </p:nvSpPr>
        <p:spPr>
          <a:xfrm>
            <a:off x="6710271" y="4611002"/>
            <a:ext cx="3504323"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zh-CN"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4-39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视觉突出的示例</a:t>
            </a:r>
            <a:endParaRPr lang="zh-CN" altLang="zh-CN"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926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0" name="文本框 19">
            <a:extLst>
              <a:ext uri="{FF2B5EF4-FFF2-40B4-BE49-F238E27FC236}">
                <a16:creationId xmlns:a16="http://schemas.microsoft.com/office/drawing/2014/main" id="{D1B152E3-595A-4F65-A224-330721E7D311}"/>
              </a:ext>
            </a:extLst>
          </p:cNvPr>
          <p:cNvSpPr txBox="1"/>
          <p:nvPr/>
        </p:nvSpPr>
        <p:spPr>
          <a:xfrm>
            <a:off x="191344" y="404664"/>
            <a:ext cx="6117578"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4</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）可视分析学</a:t>
            </a:r>
            <a:endParaRPr kumimoji="0" lang="zh-CN" altLang="zh-CN" sz="1800" b="1" i="0" u="none" strike="noStrike" kern="100" cap="none" spc="0" normalizeH="0" baseline="0" noProof="0" dirty="0">
              <a:ln>
                <a:noFill/>
              </a:ln>
              <a:solidFill>
                <a:srgbClr val="44546A"/>
              </a:solidFill>
              <a:effectLst/>
              <a:uLnTx/>
              <a:uFillTx/>
            </a:endParaRPr>
          </a:p>
        </p:txBody>
      </p:sp>
      <p:sp>
        <p:nvSpPr>
          <p:cNvPr id="21" name="文本框 20">
            <a:extLst>
              <a:ext uri="{FF2B5EF4-FFF2-40B4-BE49-F238E27FC236}">
                <a16:creationId xmlns:a16="http://schemas.microsoft.com/office/drawing/2014/main" id="{94F8B18D-AC56-4B41-9182-E309368CFD79}"/>
              </a:ext>
            </a:extLst>
          </p:cNvPr>
          <p:cNvSpPr txBox="1"/>
          <p:nvPr/>
        </p:nvSpPr>
        <p:spPr>
          <a:xfrm>
            <a:off x="1214341" y="1063032"/>
            <a:ext cx="9144163" cy="1656736"/>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indent="270510" fontAlgn="base">
              <a:lnSpc>
                <a:spcPct val="115000"/>
              </a:lnSpc>
              <a:spcBef>
                <a:spcPct val="0"/>
              </a:spcBef>
              <a:spcAft>
                <a:spcPct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可视分析学（</a:t>
            </a:r>
            <a:r>
              <a:rPr lang="en-US" altLang="zh-CN" b="1" kern="100" dirty="0">
                <a:latin typeface="Times New Roman" panose="02020603050405020304" pitchFamily="18" charset="0"/>
                <a:cs typeface="Times New Roman" panose="02020603050405020304" pitchFamily="18" charset="0"/>
              </a:rPr>
              <a:t>Visual Analytics</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是一门以可视交互为基础，综合运用图形学、数据挖掘和人机交互等技术等多个学科领域的知识，以实现人机协同完成可视化任务为主要目的分析推理性学科。</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p>
          <a:p>
            <a:pPr indent="270510" fontAlgn="base">
              <a:lnSpc>
                <a:spcPct val="115000"/>
              </a:lnSpc>
              <a:spcBef>
                <a:spcPct val="0"/>
              </a:spcBef>
              <a:spcAft>
                <a:spcPct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可视分析学是一门跨学科性较强的新兴学科，主要涉及的学科领域有科学</a:t>
            </a:r>
            <a:r>
              <a:rPr lang="en-US" altLang="zh-CN"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信息可视化、数据挖掘、统计分析、分析推理、人机交互和数据管理等，如图</a:t>
            </a:r>
            <a:r>
              <a:rPr lang="en-US" altLang="zh-CN" kern="100" dirty="0">
                <a:latin typeface="Times New Roman" panose="02020603050405020304" pitchFamily="18" charset="0"/>
                <a:cs typeface="Times New Roman" panose="02020603050405020304" pitchFamily="18" charset="0"/>
              </a:rPr>
              <a:t>4-42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所示。</a:t>
            </a:r>
            <a:endParaRPr lang="zh-CN" altLang="zh-CN" kern="100"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A3525938-F489-4DEC-9755-C5D07216D713}"/>
              </a:ext>
            </a:extLst>
          </p:cNvPr>
          <p:cNvPicPr>
            <a:picLocks noChangeAspect="1"/>
          </p:cNvPicPr>
          <p:nvPr/>
        </p:nvPicPr>
        <p:blipFill>
          <a:blip r:embed="rId6" cstate="print"/>
          <a:srcRect/>
          <a:stretch>
            <a:fillRect/>
          </a:stretch>
        </p:blipFill>
        <p:spPr bwMode="auto">
          <a:xfrm>
            <a:off x="1558025" y="3083144"/>
            <a:ext cx="3202774" cy="2993030"/>
          </a:xfrm>
          <a:prstGeom prst="rect">
            <a:avLst/>
          </a:prstGeom>
          <a:noFill/>
          <a:ln w="9525">
            <a:noFill/>
            <a:miter lim="800000"/>
            <a:headEnd/>
            <a:tailEnd/>
          </a:ln>
        </p:spPr>
      </p:pic>
      <p:sp>
        <p:nvSpPr>
          <p:cNvPr id="23" name="文本框 22">
            <a:extLst>
              <a:ext uri="{FF2B5EF4-FFF2-40B4-BE49-F238E27FC236}">
                <a16:creationId xmlns:a16="http://schemas.microsoft.com/office/drawing/2014/main" id="{C9734A53-BAD3-4AC0-B219-E44F2C5C5499}"/>
              </a:ext>
            </a:extLst>
          </p:cNvPr>
          <p:cNvSpPr txBox="1"/>
          <p:nvPr/>
        </p:nvSpPr>
        <p:spPr>
          <a:xfrm>
            <a:off x="1053969" y="6095065"/>
            <a:ext cx="4029346"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zh-CN" altLang="zh-CN" kern="100" dirty="0">
                <a:latin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cs typeface="Times New Roman" panose="02020603050405020304" pitchFamily="18" charset="0"/>
              </a:rPr>
              <a:t>4-40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可视化分析学的相关学科</a:t>
            </a:r>
            <a:endParaRPr lang="zh-CN" altLang="zh-CN" kern="100" dirty="0">
              <a:latin typeface="Times New Roman" panose="02020603050405020304" pitchFamily="18" charset="0"/>
              <a:cs typeface="Times New Roman" panose="02020603050405020304" pitchFamily="18" charset="0"/>
            </a:endParaRPr>
          </a:p>
        </p:txBody>
      </p:sp>
      <p:graphicFrame>
        <p:nvGraphicFramePr>
          <p:cNvPr id="24" name="对象 23">
            <a:extLst>
              <a:ext uri="{FF2B5EF4-FFF2-40B4-BE49-F238E27FC236}">
                <a16:creationId xmlns:a16="http://schemas.microsoft.com/office/drawing/2014/main" id="{E966915D-DD4F-4134-9B64-6E58CFA04425}"/>
              </a:ext>
            </a:extLst>
          </p:cNvPr>
          <p:cNvGraphicFramePr>
            <a:graphicFrameLocks noChangeAspect="1"/>
          </p:cNvGraphicFramePr>
          <p:nvPr>
            <p:extLst>
              <p:ext uri="{D42A27DB-BD31-4B8C-83A1-F6EECF244321}">
                <p14:modId xmlns:p14="http://schemas.microsoft.com/office/powerpoint/2010/main" val="227329765"/>
              </p:ext>
            </p:extLst>
          </p:nvPr>
        </p:nvGraphicFramePr>
        <p:xfrm>
          <a:off x="5968428" y="2917175"/>
          <a:ext cx="4950635" cy="3164167"/>
        </p:xfrm>
        <a:graphic>
          <a:graphicData uri="http://schemas.openxmlformats.org/presentationml/2006/ole">
            <mc:AlternateContent xmlns:mc="http://schemas.openxmlformats.org/markup-compatibility/2006">
              <mc:Choice xmlns:v="urn:schemas-microsoft-com:vml" Requires="v">
                <p:oleObj spid="_x0000_s4176" r:id="rId7" imgW="6035850" imgH="3856680" progId="Visio.Drawing.11">
                  <p:embed/>
                </p:oleObj>
              </mc:Choice>
              <mc:Fallback>
                <p:oleObj r:id="rId7" imgW="6035850" imgH="3856680" progId="Visio.Drawing.11">
                  <p:embed/>
                  <p:pic>
                    <p:nvPicPr>
                      <p:cNvPr id="10" name="对象 9">
                        <a:extLst>
                          <a:ext uri="{FF2B5EF4-FFF2-40B4-BE49-F238E27FC236}">
                            <a16:creationId xmlns:a16="http://schemas.microsoft.com/office/drawing/2014/main" id="{6876F8DF-F38C-420D-AEDA-305CDF82ED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8428" y="2917175"/>
                        <a:ext cx="4950635" cy="3164167"/>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id="{7CFD39E8-0864-4F24-B2E9-2757E7DA4541}"/>
              </a:ext>
            </a:extLst>
          </p:cNvPr>
          <p:cNvSpPr txBox="1"/>
          <p:nvPr/>
        </p:nvSpPr>
        <p:spPr>
          <a:xfrm>
            <a:off x="6742601" y="6105403"/>
            <a:ext cx="3432315"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 </a:t>
            </a:r>
            <a:r>
              <a:rPr lang="en-US" altLang="zh-CN" kern="100" dirty="0">
                <a:latin typeface="Times New Roman" panose="02020603050405020304" pitchFamily="18" charset="0"/>
                <a:ea typeface="宋体" pitchFamily="2" charset="-122"/>
                <a:cs typeface="Times New Roman" panose="02020603050405020304" pitchFamily="18" charset="0"/>
              </a:rPr>
              <a:t>4-41 </a:t>
            </a:r>
            <a:r>
              <a:rPr lang="zh-CN" altLang="zh-CN" kern="100" dirty="0">
                <a:latin typeface="Times New Roman" panose="02020603050405020304" pitchFamily="18" charset="0"/>
                <a:ea typeface="宋体" pitchFamily="2" charset="-122"/>
                <a:cs typeface="Times New Roman" panose="02020603050405020304" pitchFamily="18" charset="0"/>
              </a:rPr>
              <a:t>可视化分析学模型</a:t>
            </a:r>
          </a:p>
        </p:txBody>
      </p:sp>
      <p:cxnSp>
        <p:nvCxnSpPr>
          <p:cNvPr id="26" name="直接连接符 25">
            <a:extLst>
              <a:ext uri="{FF2B5EF4-FFF2-40B4-BE49-F238E27FC236}">
                <a16:creationId xmlns:a16="http://schemas.microsoft.com/office/drawing/2014/main" id="{82F6D12C-3198-4542-88D4-7231EB7086C5}"/>
              </a:ext>
            </a:extLst>
          </p:cNvPr>
          <p:cNvCxnSpPr>
            <a:cxnSpLocks/>
          </p:cNvCxnSpPr>
          <p:nvPr/>
        </p:nvCxnSpPr>
        <p:spPr>
          <a:xfrm>
            <a:off x="204664" y="865624"/>
            <a:ext cx="21336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E5CE6B2-AE1A-40F5-858E-BE320A9888D0}"/>
              </a:ext>
            </a:extLst>
          </p:cNvPr>
          <p:cNvCxnSpPr>
            <a:cxnSpLocks/>
          </p:cNvCxnSpPr>
          <p:nvPr/>
        </p:nvCxnSpPr>
        <p:spPr>
          <a:xfrm>
            <a:off x="5570617" y="2997966"/>
            <a:ext cx="0" cy="330694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91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2" name="矩形: 圆顶角 1">
            <a:extLst>
              <a:ext uri="{FF2B5EF4-FFF2-40B4-BE49-F238E27FC236}">
                <a16:creationId xmlns:a16="http://schemas.microsoft.com/office/drawing/2014/main" id="{20A910D0-4BF0-4FF6-BCB2-67F316BFEC40}"/>
              </a:ext>
            </a:extLst>
          </p:cNvPr>
          <p:cNvSpPr/>
          <p:nvPr/>
        </p:nvSpPr>
        <p:spPr>
          <a:xfrm>
            <a:off x="1899684" y="1941188"/>
            <a:ext cx="8208335" cy="942753"/>
          </a:xfrm>
          <a:prstGeom prst="round2SameRect">
            <a:avLst>
              <a:gd name="adj1" fmla="val 7644"/>
              <a:gd name="adj2" fmla="val 0"/>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顶角 26">
            <a:extLst>
              <a:ext uri="{FF2B5EF4-FFF2-40B4-BE49-F238E27FC236}">
                <a16:creationId xmlns:a16="http://schemas.microsoft.com/office/drawing/2014/main" id="{7AE11E60-A6DB-4E75-AF82-536408F381A4}"/>
              </a:ext>
            </a:extLst>
          </p:cNvPr>
          <p:cNvSpPr/>
          <p:nvPr/>
        </p:nvSpPr>
        <p:spPr>
          <a:xfrm>
            <a:off x="1899684" y="2883941"/>
            <a:ext cx="8208335" cy="942753"/>
          </a:xfrm>
          <a:prstGeom prst="round2SameRect">
            <a:avLst>
              <a:gd name="adj1" fmla="val 878"/>
              <a:gd name="adj2" fmla="val 11279"/>
            </a:avLst>
          </a:prstGeom>
          <a:solidFill>
            <a:schemeClr val="accent6">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DF09BA5-8BAE-4CAA-A032-AA105A799309}"/>
              </a:ext>
            </a:extLst>
          </p:cNvPr>
          <p:cNvSpPr txBox="1"/>
          <p:nvPr/>
        </p:nvSpPr>
        <p:spPr>
          <a:xfrm>
            <a:off x="3399012" y="535361"/>
            <a:ext cx="5112833" cy="584775"/>
          </a:xfrm>
          <a:prstGeom prst="rect">
            <a:avLst/>
          </a:prstGeom>
          <a:noFill/>
        </p:spPr>
        <p:txBody>
          <a:bodyPr wrap="square">
            <a:spAutoFit/>
          </a:bodyPr>
          <a:lstStyle/>
          <a:p>
            <a:pPr fontAlgn="base">
              <a:spcBef>
                <a:spcPct val="0"/>
              </a:spcBef>
              <a:spcAft>
                <a:spcPct val="0"/>
              </a:spcAft>
            </a:pPr>
            <a:r>
              <a:rPr lang="zh-CN"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基础理论与理论基础的区别</a:t>
            </a:r>
            <a:endParaRPr lang="zh-CN" altLang="en-US" sz="3200" b="1" dirty="0">
              <a:solidFill>
                <a:srgbClr val="44546A"/>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DCE38E5E-26B8-4D6B-8BD7-B5797040CDD2}"/>
              </a:ext>
            </a:extLst>
          </p:cNvPr>
          <p:cNvSpPr txBox="1"/>
          <p:nvPr/>
        </p:nvSpPr>
        <p:spPr>
          <a:xfrm>
            <a:off x="1899684" y="1339554"/>
            <a:ext cx="8111490" cy="2425023"/>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en-US"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基础理论与理论基础的区别如图</a:t>
            </a:r>
            <a:r>
              <a:rPr kumimoji="0" lang="en-US" altLang="zh-CN"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4-2</a:t>
            </a:r>
            <a:r>
              <a:rPr kumimoji="0" lang="zh-CN" altLang="en-US"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所示</a:t>
            </a:r>
            <a:endPar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数据故事化的基础理论（第</a:t>
            </a:r>
            <a:r>
              <a:rPr kumimoji="0" lang="en-US" altLang="zh-CN"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章）：在数据故事的范畴和边界</a:t>
            </a:r>
            <a:r>
              <a:rPr kumimoji="0" lang="zh-CN" altLang="en-US" sz="1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之内</a:t>
            </a: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，是数据故事</a:t>
            </a:r>
            <a:r>
              <a:rPr kumimoji="0" lang="en-US" altLang="zh-CN"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领域的最基本和最核心的理论。</a:t>
            </a:r>
          </a:p>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数据故事化的理论基础（第</a:t>
            </a:r>
            <a:r>
              <a:rPr kumimoji="0" lang="en-US" altLang="zh-CN"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章）：在数据故事的范畴和边界</a:t>
            </a:r>
            <a:r>
              <a:rPr kumimoji="0" lang="zh-CN" altLang="en-US" sz="1800" b="1"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之外</a:t>
            </a: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，是数据故事</a:t>
            </a:r>
            <a:r>
              <a:rPr kumimoji="0" lang="en-US" altLang="zh-CN"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理论的依据及根源。</a:t>
            </a:r>
          </a:p>
        </p:txBody>
      </p:sp>
      <p:pic>
        <p:nvPicPr>
          <p:cNvPr id="24" name="图片 23">
            <a:extLst>
              <a:ext uri="{FF2B5EF4-FFF2-40B4-BE49-F238E27FC236}">
                <a16:creationId xmlns:a16="http://schemas.microsoft.com/office/drawing/2014/main" id="{A8BB131A-F561-4C67-A40D-07DB3D75AAEC}"/>
              </a:ext>
            </a:extLst>
          </p:cNvPr>
          <p:cNvPicPr>
            <a:picLocks noChangeAspect="1"/>
          </p:cNvPicPr>
          <p:nvPr/>
        </p:nvPicPr>
        <p:blipFill>
          <a:blip r:embed="rId5"/>
          <a:stretch>
            <a:fillRect/>
          </a:stretch>
        </p:blipFill>
        <p:spPr>
          <a:xfrm>
            <a:off x="2669088" y="4060027"/>
            <a:ext cx="5929607" cy="1934924"/>
          </a:xfrm>
          <a:prstGeom prst="rect">
            <a:avLst/>
          </a:prstGeom>
        </p:spPr>
      </p:pic>
      <p:sp>
        <p:nvSpPr>
          <p:cNvPr id="25" name="文本框 24">
            <a:extLst>
              <a:ext uri="{FF2B5EF4-FFF2-40B4-BE49-F238E27FC236}">
                <a16:creationId xmlns:a16="http://schemas.microsoft.com/office/drawing/2014/main" id="{E3AD3943-11BE-4F2A-A120-66DDB9B4397D}"/>
              </a:ext>
            </a:extLst>
          </p:cNvPr>
          <p:cNvSpPr txBox="1"/>
          <p:nvPr/>
        </p:nvSpPr>
        <p:spPr>
          <a:xfrm>
            <a:off x="3484751" y="6127097"/>
            <a:ext cx="4411696" cy="338554"/>
          </a:xfrm>
          <a:prstGeom prst="rect">
            <a:avLst/>
          </a:prstGeom>
          <a:noFill/>
        </p:spPr>
        <p:txBody>
          <a:bodyPr wrap="square">
            <a:spAutoFit/>
          </a:bodyPr>
          <a:lstStyle/>
          <a:p>
            <a:pPr fontAlgn="base">
              <a:spcBef>
                <a:spcPct val="0"/>
              </a:spcBef>
              <a:spcAft>
                <a:spcPct val="0"/>
              </a:spcAft>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4-2 </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数据故事化的理论基础与基础理论的区别</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C88CCA40-C08B-460C-8406-26EE0A8F850E}"/>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1184678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1" name="文本框 20">
            <a:extLst>
              <a:ext uri="{FF2B5EF4-FFF2-40B4-BE49-F238E27FC236}">
                <a16:creationId xmlns:a16="http://schemas.microsoft.com/office/drawing/2014/main" id="{641A4877-1A6A-4A7A-B28A-7FD029A91306}"/>
              </a:ext>
            </a:extLst>
          </p:cNvPr>
          <p:cNvSpPr txBox="1"/>
          <p:nvPr/>
        </p:nvSpPr>
        <p:spPr>
          <a:xfrm>
            <a:off x="191344" y="476672"/>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5</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）视觉假象</a:t>
            </a:r>
            <a:endParaRPr kumimoji="0" lang="zh-CN" altLang="zh-CN" sz="1800" b="1" i="0" u="none" strike="noStrike" kern="100" cap="none" spc="0" normalizeH="0" baseline="0" noProof="0" dirty="0">
              <a:ln>
                <a:noFill/>
              </a:ln>
              <a:solidFill>
                <a:srgbClr val="44546A"/>
              </a:solidFill>
              <a:effectLst/>
              <a:uLnTx/>
              <a:uFillTx/>
            </a:endParaRPr>
          </a:p>
        </p:txBody>
      </p:sp>
      <p:sp>
        <p:nvSpPr>
          <p:cNvPr id="22" name="文本框 21">
            <a:extLst>
              <a:ext uri="{FF2B5EF4-FFF2-40B4-BE49-F238E27FC236}">
                <a16:creationId xmlns:a16="http://schemas.microsoft.com/office/drawing/2014/main" id="{90884A71-7FFB-4CF6-AB14-DD6061D08F59}"/>
              </a:ext>
            </a:extLst>
          </p:cNvPr>
          <p:cNvSpPr txBox="1"/>
          <p:nvPr/>
        </p:nvSpPr>
        <p:spPr>
          <a:xfrm>
            <a:off x="918430" y="1097094"/>
            <a:ext cx="9552151" cy="1343894"/>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indent="270510" fontAlgn="base">
              <a:lnSpc>
                <a:spcPct val="115000"/>
              </a:lnSpc>
              <a:spcBef>
                <a:spcPct val="0"/>
              </a:spcBef>
              <a:spcAft>
                <a:spcPct val="0"/>
              </a:spcAft>
            </a:pPr>
            <a:r>
              <a:rPr lang="en-US" altLang="zh-CN" b="1" kern="100" dirty="0">
                <a:solidFill>
                  <a:srgbClr val="44546A"/>
                </a:solidFill>
                <a:ea typeface="宋体" panose="02010600030101010101" pitchFamily="2" charset="-122"/>
                <a:cs typeface="Times New Roman" panose="02020603050405020304" pitchFamily="18" charset="0"/>
              </a:rPr>
              <a:t>   </a:t>
            </a:r>
            <a:r>
              <a:rPr lang="zh-CN" altLang="zh-CN" b="1" kern="100" dirty="0">
                <a:solidFill>
                  <a:srgbClr val="44546A"/>
                </a:solidFill>
                <a:ea typeface="宋体" panose="02010600030101010101" pitchFamily="2" charset="-122"/>
                <a:cs typeface="Times New Roman" panose="02020603050405020304" pitchFamily="18" charset="0"/>
              </a:rPr>
              <a:t>视觉假象（</a:t>
            </a:r>
            <a:r>
              <a:rPr lang="en-US" altLang="zh-CN" b="1" kern="100" dirty="0">
                <a:solidFill>
                  <a:srgbClr val="44546A"/>
                </a:solidFill>
                <a:ea typeface="宋体" panose="02010600030101010101" pitchFamily="2" charset="-122"/>
                <a:cs typeface="Times New Roman" panose="02020603050405020304" pitchFamily="18" charset="0"/>
              </a:rPr>
              <a:t>Visual Illusion</a:t>
            </a:r>
            <a:r>
              <a:rPr lang="zh-CN" altLang="zh-CN" b="1" kern="100" dirty="0">
                <a:solidFill>
                  <a:srgbClr val="44546A"/>
                </a:solidFill>
                <a:ea typeface="宋体" panose="02010600030101010101" pitchFamily="2" charset="-122"/>
                <a:cs typeface="Times New Roman" panose="02020603050405020304" pitchFamily="18" charset="0"/>
              </a:rPr>
              <a:t>或</a:t>
            </a:r>
            <a:r>
              <a:rPr lang="en-US" altLang="zh-CN" b="1" kern="100" dirty="0">
                <a:solidFill>
                  <a:srgbClr val="44546A"/>
                </a:solidFill>
                <a:ea typeface="宋体" panose="02010600030101010101" pitchFamily="2" charset="-122"/>
                <a:cs typeface="Times New Roman" panose="02020603050405020304" pitchFamily="18" charset="0"/>
              </a:rPr>
              <a:t>Optical Illusion</a:t>
            </a:r>
            <a:r>
              <a:rPr lang="zh-CN" altLang="zh-CN" b="1" kern="100" dirty="0">
                <a:solidFill>
                  <a:srgbClr val="44546A"/>
                </a:solidFill>
                <a:ea typeface="宋体" panose="02010600030101010101" pitchFamily="2" charset="-122"/>
                <a:cs typeface="Times New Roman" panose="02020603050405020304" pitchFamily="18" charset="0"/>
              </a:rPr>
              <a:t>）</a:t>
            </a:r>
            <a:r>
              <a:rPr lang="zh-CN" altLang="zh-CN" kern="100" dirty="0">
                <a:solidFill>
                  <a:srgbClr val="44546A"/>
                </a:solidFill>
                <a:ea typeface="宋体" panose="02010600030101010101" pitchFamily="2" charset="-122"/>
                <a:cs typeface="Times New Roman" panose="02020603050405020304" pitchFamily="18" charset="0"/>
              </a:rPr>
              <a:t>是数据可视化工作中不可忽略的特殊问题。视觉假象是指给目标用户产生的错误或不准确的视觉感知，而这种感知与数据可视化者的意图或数据本身的真实情况不一致。</a:t>
            </a:r>
            <a:r>
              <a:rPr lang="en-US" altLang="zh-CN" kern="100" dirty="0">
                <a:solidFill>
                  <a:srgbClr val="44546A"/>
                </a:solidFill>
                <a:ea typeface="宋体" panose="02010600030101010101" pitchFamily="2" charset="-122"/>
                <a:cs typeface="Times New Roman" panose="02020603050405020304" pitchFamily="18" charset="0"/>
              </a:rPr>
              <a:t> </a:t>
            </a:r>
          </a:p>
          <a:p>
            <a:pPr indent="270510" fontAlgn="base">
              <a:lnSpc>
                <a:spcPct val="115000"/>
              </a:lnSpc>
              <a:spcBef>
                <a:spcPct val="0"/>
              </a:spcBef>
              <a:spcAft>
                <a:spcPct val="0"/>
              </a:spcAft>
            </a:pPr>
            <a:r>
              <a:rPr lang="en-US" altLang="zh-CN" kern="100" dirty="0">
                <a:solidFill>
                  <a:srgbClr val="44546A"/>
                </a:solidFill>
                <a:ea typeface="宋体" panose="02010600030101010101" pitchFamily="2" charset="-122"/>
                <a:cs typeface="Times New Roman" panose="02020603050405020304" pitchFamily="18" charset="0"/>
              </a:rPr>
              <a:t>    </a:t>
            </a:r>
            <a:r>
              <a:rPr lang="zh-CN" altLang="zh-CN" kern="100" dirty="0">
                <a:solidFill>
                  <a:srgbClr val="44546A"/>
                </a:solidFill>
                <a:ea typeface="宋体" panose="02010600030101010101" pitchFamily="2" charset="-122"/>
                <a:cs typeface="Times New Roman" panose="02020603050405020304" pitchFamily="18" charset="0"/>
              </a:rPr>
              <a:t>视觉假象的产生</a:t>
            </a:r>
            <a:r>
              <a:rPr lang="zh-CN" altLang="zh-CN" b="1" kern="100" dirty="0">
                <a:solidFill>
                  <a:srgbClr val="44546A"/>
                </a:solidFill>
                <a:ea typeface="宋体" panose="02010600030101010101" pitchFamily="2" charset="-122"/>
                <a:cs typeface="Times New Roman" panose="02020603050405020304" pitchFamily="18" charset="0"/>
              </a:rPr>
              <a:t>原因</a:t>
            </a:r>
            <a:r>
              <a:rPr lang="zh-CN" altLang="zh-CN" kern="100" dirty="0">
                <a:solidFill>
                  <a:srgbClr val="44546A"/>
                </a:solidFill>
                <a:ea typeface="宋体" panose="02010600030101010101" pitchFamily="2" charset="-122"/>
                <a:cs typeface="Times New Roman" panose="02020603050405020304" pitchFamily="18" charset="0"/>
              </a:rPr>
              <a:t>有很多，比较常见的是：</a:t>
            </a:r>
            <a:endParaRPr lang="zh-CN" altLang="zh-CN" kern="100" dirty="0">
              <a:solidFill>
                <a:srgbClr val="44546A"/>
              </a:solidFill>
              <a:cs typeface="Times New Roman" panose="02020603050405020304" pitchFamily="18" charset="0"/>
            </a:endParaRPr>
          </a:p>
        </p:txBody>
      </p:sp>
      <p:sp>
        <p:nvSpPr>
          <p:cNvPr id="23" name="文本框 22">
            <a:extLst>
              <a:ext uri="{FF2B5EF4-FFF2-40B4-BE49-F238E27FC236}">
                <a16:creationId xmlns:a16="http://schemas.microsoft.com/office/drawing/2014/main" id="{254ACB8E-48D3-42CE-B6E8-E20E921EB200}"/>
              </a:ext>
            </a:extLst>
          </p:cNvPr>
          <p:cNvSpPr txBox="1"/>
          <p:nvPr/>
        </p:nvSpPr>
        <p:spPr>
          <a:xfrm>
            <a:off x="853481" y="2908949"/>
            <a:ext cx="6768752" cy="369332"/>
          </a:xfrm>
          <a:prstGeom prst="rect">
            <a:avLst/>
          </a:prstGeom>
          <a:noFill/>
        </p:spPr>
        <p:txBody>
          <a:bodyPr wrap="square">
            <a:spAutoFit/>
          </a:bodyPr>
          <a:lstStyle/>
          <a:p>
            <a:pPr fontAlgn="base">
              <a:spcBef>
                <a:spcPct val="0"/>
              </a:spcBef>
              <a:spcAft>
                <a:spcPct val="0"/>
              </a:spcAft>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1) </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可视化视图所处的上下文（周边环境）可能导致视觉假象。</a:t>
            </a:r>
            <a:endParaRPr lang="zh-CN" altLang="en-US" dirty="0">
              <a:latin typeface="Times New Roman" panose="02020603050405020304" pitchFamily="18" charset="0"/>
              <a:ea typeface="宋体" pitchFamily="2" charset="-122"/>
              <a:cs typeface="Times New Roman" panose="02020603050405020304" pitchFamily="18" charset="0"/>
            </a:endParaRPr>
          </a:p>
        </p:txBody>
      </p:sp>
      <p:pic>
        <p:nvPicPr>
          <p:cNvPr id="24" name="图片 23" descr="图片包含 游戏机&#10;&#10;描述已自动生成">
            <a:extLst>
              <a:ext uri="{FF2B5EF4-FFF2-40B4-BE49-F238E27FC236}">
                <a16:creationId xmlns:a16="http://schemas.microsoft.com/office/drawing/2014/main" id="{DCB2FE9C-C73A-4053-95AF-2467032C3B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5645" y="3663118"/>
            <a:ext cx="3332661" cy="1975594"/>
          </a:xfrm>
          <a:prstGeom prst="rect">
            <a:avLst/>
          </a:prstGeom>
        </p:spPr>
      </p:pic>
      <p:sp>
        <p:nvSpPr>
          <p:cNvPr id="25" name="文本框 24">
            <a:extLst>
              <a:ext uri="{FF2B5EF4-FFF2-40B4-BE49-F238E27FC236}">
                <a16:creationId xmlns:a16="http://schemas.microsoft.com/office/drawing/2014/main" id="{8D8F9A16-30D8-4F4A-9F75-ED11D6F6E9F8}"/>
              </a:ext>
            </a:extLst>
          </p:cNvPr>
          <p:cNvSpPr txBox="1"/>
          <p:nvPr/>
        </p:nvSpPr>
        <p:spPr>
          <a:xfrm>
            <a:off x="1469581" y="6036903"/>
            <a:ext cx="5042074"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4-42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上下文可能导致视觉假象的示例（</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cs typeface="Times New Roman" panose="02020603050405020304" pitchFamily="18" charset="0"/>
            </a:endParaRPr>
          </a:p>
        </p:txBody>
      </p:sp>
      <p:graphicFrame>
        <p:nvGraphicFramePr>
          <p:cNvPr id="26" name="对象 25">
            <a:extLst>
              <a:ext uri="{FF2B5EF4-FFF2-40B4-BE49-F238E27FC236}">
                <a16:creationId xmlns:a16="http://schemas.microsoft.com/office/drawing/2014/main" id="{DC2E0FCC-6264-497E-8924-F39C3DE0A189}"/>
              </a:ext>
            </a:extLst>
          </p:cNvPr>
          <p:cNvGraphicFramePr>
            <a:graphicFrameLocks noChangeAspect="1"/>
          </p:cNvGraphicFramePr>
          <p:nvPr>
            <p:extLst>
              <p:ext uri="{D42A27DB-BD31-4B8C-83A1-F6EECF244321}">
                <p14:modId xmlns:p14="http://schemas.microsoft.com/office/powerpoint/2010/main" val="524132094"/>
              </p:ext>
            </p:extLst>
          </p:nvPr>
        </p:nvGraphicFramePr>
        <p:xfrm>
          <a:off x="7806285" y="3429000"/>
          <a:ext cx="2664296" cy="2207560"/>
        </p:xfrm>
        <a:graphic>
          <a:graphicData uri="http://schemas.openxmlformats.org/presentationml/2006/ole">
            <mc:AlternateContent xmlns:mc="http://schemas.openxmlformats.org/markup-compatibility/2006">
              <mc:Choice xmlns:v="urn:schemas-microsoft-com:vml" Requires="v">
                <p:oleObj spid="_x0000_s5200" r:id="rId7" imgW="3106890" imgH="2566898" progId="Visio.Drawing.11">
                  <p:embed/>
                </p:oleObj>
              </mc:Choice>
              <mc:Fallback>
                <p:oleObj r:id="rId7" imgW="3106890" imgH="2566898" progId="Visio.Drawing.11">
                  <p:embed/>
                  <p:pic>
                    <p:nvPicPr>
                      <p:cNvPr id="12" name="对象 11">
                        <a:extLst>
                          <a:ext uri="{FF2B5EF4-FFF2-40B4-BE49-F238E27FC236}">
                            <a16:creationId xmlns:a16="http://schemas.microsoft.com/office/drawing/2014/main" id="{1CEEB310-2CC0-41D5-AEA0-FD621E7EE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285" y="3429000"/>
                        <a:ext cx="2664296" cy="2207560"/>
                      </a:xfrm>
                      <a:prstGeom prst="rect">
                        <a:avLst/>
                      </a:prstGeom>
                      <a:noFill/>
                    </p:spPr>
                  </p:pic>
                </p:oleObj>
              </mc:Fallback>
            </mc:AlternateContent>
          </a:graphicData>
        </a:graphic>
      </p:graphicFrame>
      <p:sp>
        <p:nvSpPr>
          <p:cNvPr id="27" name="文本框 26">
            <a:extLst>
              <a:ext uri="{FF2B5EF4-FFF2-40B4-BE49-F238E27FC236}">
                <a16:creationId xmlns:a16="http://schemas.microsoft.com/office/drawing/2014/main" id="{36DFF464-771C-4162-8DE4-D5E5973F4A78}"/>
              </a:ext>
            </a:extLst>
          </p:cNvPr>
          <p:cNvSpPr txBox="1"/>
          <p:nvPr/>
        </p:nvSpPr>
        <p:spPr>
          <a:xfrm>
            <a:off x="6745509" y="6036903"/>
            <a:ext cx="4907034"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4-43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上下文可能导致视觉假象的示例（</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7B94B913-4B3E-42D5-8D6E-E10373127F78}"/>
              </a:ext>
            </a:extLst>
          </p:cNvPr>
          <p:cNvCxnSpPr>
            <a:cxnSpLocks/>
          </p:cNvCxnSpPr>
          <p:nvPr/>
        </p:nvCxnSpPr>
        <p:spPr>
          <a:xfrm>
            <a:off x="275548" y="937632"/>
            <a:ext cx="21336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7F52B171-E77B-49C3-8083-9436D5C65D73}"/>
              </a:ext>
            </a:extLst>
          </p:cNvPr>
          <p:cNvCxnSpPr>
            <a:cxnSpLocks/>
          </p:cNvCxnSpPr>
          <p:nvPr/>
        </p:nvCxnSpPr>
        <p:spPr>
          <a:xfrm>
            <a:off x="718213" y="2785618"/>
            <a:ext cx="85055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直接连接符 28">
            <a:extLst>
              <a:ext uri="{FF2B5EF4-FFF2-40B4-BE49-F238E27FC236}">
                <a16:creationId xmlns:a16="http://schemas.microsoft.com/office/drawing/2014/main" id="{DC69C5A1-BA0A-44AA-A6BF-558D87E1F5CA}"/>
              </a:ext>
            </a:extLst>
          </p:cNvPr>
          <p:cNvCxnSpPr>
            <a:cxnSpLocks/>
          </p:cNvCxnSpPr>
          <p:nvPr/>
        </p:nvCxnSpPr>
        <p:spPr>
          <a:xfrm>
            <a:off x="718213" y="2785618"/>
            <a:ext cx="0" cy="2083981"/>
          </a:xfrm>
          <a:prstGeom prst="line">
            <a:avLst/>
          </a:prstGeom>
        </p:spPr>
        <p:style>
          <a:lnRef idx="2">
            <a:schemeClr val="accent5"/>
          </a:lnRef>
          <a:fillRef idx="0">
            <a:schemeClr val="accent5"/>
          </a:fillRef>
          <a:effectRef idx="1">
            <a:schemeClr val="accent5"/>
          </a:effectRef>
          <a:fontRef idx="minor">
            <a:schemeClr val="tx1"/>
          </a:fontRef>
        </p:style>
      </p:cxnSp>
      <p:cxnSp>
        <p:nvCxnSpPr>
          <p:cNvPr id="34" name="直接连接符 33">
            <a:extLst>
              <a:ext uri="{FF2B5EF4-FFF2-40B4-BE49-F238E27FC236}">
                <a16:creationId xmlns:a16="http://schemas.microsoft.com/office/drawing/2014/main" id="{1EEFCF07-1CC5-4D3C-8197-1BC5CAC7279E}"/>
              </a:ext>
            </a:extLst>
          </p:cNvPr>
          <p:cNvCxnSpPr>
            <a:cxnSpLocks/>
          </p:cNvCxnSpPr>
          <p:nvPr/>
        </p:nvCxnSpPr>
        <p:spPr>
          <a:xfrm>
            <a:off x="10645532" y="6475116"/>
            <a:ext cx="85055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直接连接符 34">
            <a:extLst>
              <a:ext uri="{FF2B5EF4-FFF2-40B4-BE49-F238E27FC236}">
                <a16:creationId xmlns:a16="http://schemas.microsoft.com/office/drawing/2014/main" id="{EF04A354-F579-47DA-8EF5-88890D23A73D}"/>
              </a:ext>
            </a:extLst>
          </p:cNvPr>
          <p:cNvCxnSpPr>
            <a:cxnSpLocks/>
          </p:cNvCxnSpPr>
          <p:nvPr/>
        </p:nvCxnSpPr>
        <p:spPr>
          <a:xfrm>
            <a:off x="11496083" y="4614418"/>
            <a:ext cx="0" cy="1860698"/>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44167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9" name="文本框 18">
            <a:extLst>
              <a:ext uri="{FF2B5EF4-FFF2-40B4-BE49-F238E27FC236}">
                <a16:creationId xmlns:a16="http://schemas.microsoft.com/office/drawing/2014/main" id="{FEAC2625-1FAD-4A2B-A0D4-8F7E3B40C28E}"/>
              </a:ext>
            </a:extLst>
          </p:cNvPr>
          <p:cNvSpPr txBox="1"/>
          <p:nvPr/>
        </p:nvSpPr>
        <p:spPr>
          <a:xfrm>
            <a:off x="1077823" y="1279134"/>
            <a:ext cx="3655851" cy="701089"/>
          </a:xfrm>
          <a:prstGeom prst="rect">
            <a:avLst/>
          </a:prstGeom>
          <a:noFill/>
        </p:spPr>
        <p:txBody>
          <a:bodyPr wrap="square">
            <a:spAutoFit/>
          </a:bodyPr>
          <a:lstStyle/>
          <a:p>
            <a:pPr indent="127000" algn="ctr" fontAlgn="base">
              <a:lnSpc>
                <a:spcPct val="115000"/>
              </a:lnSpc>
              <a:spcBef>
                <a:spcPct val="0"/>
              </a:spcBef>
              <a:spcAft>
                <a:spcPct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2) </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人眼对亮度和颜色的相对判断容易造成视觉假象。</a:t>
            </a:r>
            <a:endParaRPr lang="zh-CN" altLang="zh-CN" kern="100" dirty="0">
              <a:latin typeface="Times New Roman" panose="02020603050405020304" pitchFamily="18" charset="0"/>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E84400A6-39AC-4DC1-8FFF-9481E0EF8E65}"/>
              </a:ext>
            </a:extLst>
          </p:cNvPr>
          <p:cNvGraphicFramePr>
            <a:graphicFrameLocks noChangeAspect="1"/>
          </p:cNvGraphicFramePr>
          <p:nvPr>
            <p:extLst>
              <p:ext uri="{D42A27DB-BD31-4B8C-83A1-F6EECF244321}">
                <p14:modId xmlns:p14="http://schemas.microsoft.com/office/powerpoint/2010/main" val="1402499847"/>
              </p:ext>
            </p:extLst>
          </p:nvPr>
        </p:nvGraphicFramePr>
        <p:xfrm>
          <a:off x="1302552" y="2020530"/>
          <a:ext cx="3431122" cy="2736302"/>
        </p:xfrm>
        <a:graphic>
          <a:graphicData uri="http://schemas.openxmlformats.org/presentationml/2006/ole">
            <mc:AlternateContent xmlns:mc="http://schemas.openxmlformats.org/markup-compatibility/2006">
              <mc:Choice xmlns:v="urn:schemas-microsoft-com:vml" Requires="v">
                <p:oleObj spid="_x0000_s6224" r:id="rId6" imgW="3781350" imgH="3033802" progId="Visio.Drawing.11">
                  <p:embed/>
                </p:oleObj>
              </mc:Choice>
              <mc:Fallback>
                <p:oleObj r:id="rId6" imgW="3781350" imgH="3033802" progId="Visio.Drawing.11">
                  <p:embed/>
                  <p:pic>
                    <p:nvPicPr>
                      <p:cNvPr id="5" name="对象 4">
                        <a:extLst>
                          <a:ext uri="{FF2B5EF4-FFF2-40B4-BE49-F238E27FC236}">
                            <a16:creationId xmlns:a16="http://schemas.microsoft.com/office/drawing/2014/main" id="{56CAFB75-FC37-49BD-90B8-BE05BF8237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2552" y="2020530"/>
                        <a:ext cx="3431122" cy="2736302"/>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3F3D377C-4ADC-4AAA-B5C6-E995D11168AA}"/>
              </a:ext>
            </a:extLst>
          </p:cNvPr>
          <p:cNvSpPr txBox="1"/>
          <p:nvPr/>
        </p:nvSpPr>
        <p:spPr>
          <a:xfrm>
            <a:off x="794611" y="4690264"/>
            <a:ext cx="3815565" cy="682559"/>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4-44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对亮度和颜色的相对判断</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容易造成视觉假象的示例</a:t>
            </a:r>
            <a:endParaRPr lang="zh-CN" altLang="zh-CN" kern="1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0A58DA3-7105-46BC-B25A-A77AF6C5579C}"/>
              </a:ext>
            </a:extLst>
          </p:cNvPr>
          <p:cNvSpPr txBox="1"/>
          <p:nvPr/>
        </p:nvSpPr>
        <p:spPr>
          <a:xfrm>
            <a:off x="6348358" y="2446858"/>
            <a:ext cx="3008293" cy="701089"/>
          </a:xfrm>
          <a:prstGeom prst="rect">
            <a:avLst/>
          </a:prstGeom>
          <a:noFill/>
        </p:spPr>
        <p:txBody>
          <a:bodyPr wrap="square">
            <a:spAutoFit/>
          </a:bodyPr>
          <a:lstStyle/>
          <a:p>
            <a:pPr indent="266700" algn="ctr" fontAlgn="base">
              <a:lnSpc>
                <a:spcPct val="115000"/>
              </a:lnSpc>
              <a:spcBef>
                <a:spcPct val="0"/>
              </a:spcBef>
              <a:spcAft>
                <a:spcPct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3) </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目标用户的经历与经验可能导致视觉假象。</a:t>
            </a:r>
            <a:endParaRPr lang="zh-CN" altLang="zh-CN" kern="1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27AF09EF-D520-4F94-96CE-51F2A9F85C71}"/>
              </a:ext>
            </a:extLst>
          </p:cNvPr>
          <p:cNvSpPr txBox="1"/>
          <p:nvPr/>
        </p:nvSpPr>
        <p:spPr>
          <a:xfrm>
            <a:off x="6693269" y="3409339"/>
            <a:ext cx="3034426" cy="1343894"/>
          </a:xfrm>
          <a:prstGeom prst="rect">
            <a:avLst/>
          </a:prstGeom>
          <a:noFill/>
        </p:spPr>
        <p:txBody>
          <a:bodyPr wrap="square">
            <a:spAutoFit/>
          </a:bodyPr>
          <a:lstStyle/>
          <a:p>
            <a:pPr indent="133350" algn="just" fontAlgn="base">
              <a:lnSpc>
                <a:spcPct val="115000"/>
              </a:lnSpc>
              <a:spcBef>
                <a:spcPct val="0"/>
              </a:spcBef>
              <a:spcAft>
                <a:spcPct val="0"/>
              </a:spcAft>
            </a:pPr>
            <a:r>
              <a:rPr lang="zh-CN" altLang="zh-CN" kern="100" dirty="0">
                <a:solidFill>
                  <a:srgbClr val="44546A"/>
                </a:solidFill>
                <a:ea typeface="宋体" panose="02010600030101010101" pitchFamily="2" charset="-122"/>
                <a:cs typeface="Times New Roman" panose="02020603050405020304" pitchFamily="18" charset="0"/>
              </a:rPr>
              <a:t>视觉编码过程必须研究目标用户的视觉感知特征，包括个人经验、心理状态、文化背景、性格特征等。</a:t>
            </a:r>
            <a:endParaRPr lang="zh-CN" altLang="zh-CN" kern="100" dirty="0">
              <a:solidFill>
                <a:srgbClr val="44546A"/>
              </a:solidFill>
              <a:cs typeface="Times New Roman" panose="02020603050405020304" pitchFamily="18" charset="0"/>
            </a:endParaRPr>
          </a:p>
        </p:txBody>
      </p:sp>
      <p:cxnSp>
        <p:nvCxnSpPr>
          <p:cNvPr id="24" name="直接连接符 23">
            <a:extLst>
              <a:ext uri="{FF2B5EF4-FFF2-40B4-BE49-F238E27FC236}">
                <a16:creationId xmlns:a16="http://schemas.microsoft.com/office/drawing/2014/main" id="{3F2B2645-1575-4199-A762-8864BC652D19}"/>
              </a:ext>
            </a:extLst>
          </p:cNvPr>
          <p:cNvCxnSpPr>
            <a:cxnSpLocks/>
          </p:cNvCxnSpPr>
          <p:nvPr/>
        </p:nvCxnSpPr>
        <p:spPr>
          <a:xfrm>
            <a:off x="534418" y="1089896"/>
            <a:ext cx="85055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5" name="直接连接符 24">
            <a:extLst>
              <a:ext uri="{FF2B5EF4-FFF2-40B4-BE49-F238E27FC236}">
                <a16:creationId xmlns:a16="http://schemas.microsoft.com/office/drawing/2014/main" id="{C68BF263-B04B-459C-A361-8CDF7B6DEF8A}"/>
              </a:ext>
            </a:extLst>
          </p:cNvPr>
          <p:cNvCxnSpPr>
            <a:cxnSpLocks/>
          </p:cNvCxnSpPr>
          <p:nvPr/>
        </p:nvCxnSpPr>
        <p:spPr>
          <a:xfrm>
            <a:off x="534418" y="1089896"/>
            <a:ext cx="0" cy="2083981"/>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直接连接符 25">
            <a:extLst>
              <a:ext uri="{FF2B5EF4-FFF2-40B4-BE49-F238E27FC236}">
                <a16:creationId xmlns:a16="http://schemas.microsoft.com/office/drawing/2014/main" id="{04CD41E5-C2D5-4A8C-AB9B-372948BD0D12}"/>
              </a:ext>
            </a:extLst>
          </p:cNvPr>
          <p:cNvCxnSpPr>
            <a:cxnSpLocks/>
          </p:cNvCxnSpPr>
          <p:nvPr/>
        </p:nvCxnSpPr>
        <p:spPr>
          <a:xfrm>
            <a:off x="4050249" y="5620613"/>
            <a:ext cx="85055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直接连接符 26">
            <a:extLst>
              <a:ext uri="{FF2B5EF4-FFF2-40B4-BE49-F238E27FC236}">
                <a16:creationId xmlns:a16="http://schemas.microsoft.com/office/drawing/2014/main" id="{12170FBB-04C2-451E-9946-0D3E25FB095C}"/>
              </a:ext>
            </a:extLst>
          </p:cNvPr>
          <p:cNvCxnSpPr>
            <a:cxnSpLocks/>
          </p:cNvCxnSpPr>
          <p:nvPr/>
        </p:nvCxnSpPr>
        <p:spPr>
          <a:xfrm>
            <a:off x="4900800" y="3759915"/>
            <a:ext cx="0" cy="1860698"/>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直接连接符 27">
            <a:extLst>
              <a:ext uri="{FF2B5EF4-FFF2-40B4-BE49-F238E27FC236}">
                <a16:creationId xmlns:a16="http://schemas.microsoft.com/office/drawing/2014/main" id="{7D7C8AF7-4C18-4CB5-9448-DDEB32F5B487}"/>
              </a:ext>
            </a:extLst>
          </p:cNvPr>
          <p:cNvCxnSpPr>
            <a:cxnSpLocks/>
          </p:cNvCxnSpPr>
          <p:nvPr/>
        </p:nvCxnSpPr>
        <p:spPr>
          <a:xfrm>
            <a:off x="6359045" y="2215685"/>
            <a:ext cx="85055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29" name="直接连接符 28">
            <a:extLst>
              <a:ext uri="{FF2B5EF4-FFF2-40B4-BE49-F238E27FC236}">
                <a16:creationId xmlns:a16="http://schemas.microsoft.com/office/drawing/2014/main" id="{55CDD889-3DB8-4B93-9FA6-D66DCFEB73F1}"/>
              </a:ext>
            </a:extLst>
          </p:cNvPr>
          <p:cNvCxnSpPr>
            <a:cxnSpLocks/>
          </p:cNvCxnSpPr>
          <p:nvPr/>
        </p:nvCxnSpPr>
        <p:spPr>
          <a:xfrm>
            <a:off x="6359045" y="2215685"/>
            <a:ext cx="0" cy="2083981"/>
          </a:xfrm>
          <a:prstGeom prst="line">
            <a:avLst/>
          </a:prstGeom>
        </p:spPr>
        <p:style>
          <a:lnRef idx="2">
            <a:schemeClr val="accent5"/>
          </a:lnRef>
          <a:fillRef idx="0">
            <a:schemeClr val="accent5"/>
          </a:fillRef>
          <a:effectRef idx="1">
            <a:schemeClr val="accent5"/>
          </a:effectRef>
          <a:fontRef idx="minor">
            <a:schemeClr val="tx1"/>
          </a:fontRef>
        </p:style>
      </p:cxnSp>
      <p:cxnSp>
        <p:nvCxnSpPr>
          <p:cNvPr id="30" name="直接连接符 29">
            <a:extLst>
              <a:ext uri="{FF2B5EF4-FFF2-40B4-BE49-F238E27FC236}">
                <a16:creationId xmlns:a16="http://schemas.microsoft.com/office/drawing/2014/main" id="{E72528F8-EBC8-433D-B1A7-43EE2A0ADC52}"/>
              </a:ext>
            </a:extLst>
          </p:cNvPr>
          <p:cNvCxnSpPr>
            <a:cxnSpLocks/>
          </p:cNvCxnSpPr>
          <p:nvPr/>
        </p:nvCxnSpPr>
        <p:spPr>
          <a:xfrm>
            <a:off x="9006990" y="4803912"/>
            <a:ext cx="85055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1" name="直接连接符 30">
            <a:extLst>
              <a:ext uri="{FF2B5EF4-FFF2-40B4-BE49-F238E27FC236}">
                <a16:creationId xmlns:a16="http://schemas.microsoft.com/office/drawing/2014/main" id="{1F72FF86-76A9-4668-84CF-BBB3D57AAA15}"/>
              </a:ext>
            </a:extLst>
          </p:cNvPr>
          <p:cNvCxnSpPr>
            <a:cxnSpLocks/>
          </p:cNvCxnSpPr>
          <p:nvPr/>
        </p:nvCxnSpPr>
        <p:spPr>
          <a:xfrm>
            <a:off x="9857541" y="2943214"/>
            <a:ext cx="0" cy="1860698"/>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93806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1" name="文本框 20">
            <a:extLst>
              <a:ext uri="{FF2B5EF4-FFF2-40B4-BE49-F238E27FC236}">
                <a16:creationId xmlns:a16="http://schemas.microsoft.com/office/drawing/2014/main" id="{69A2F54A-55C0-484D-9DE0-1E995D5BD5E6}"/>
              </a:ext>
            </a:extLst>
          </p:cNvPr>
          <p:cNvSpPr txBox="1"/>
          <p:nvPr/>
        </p:nvSpPr>
        <p:spPr>
          <a:xfrm>
            <a:off x="400630" y="1359370"/>
            <a:ext cx="6122194" cy="46827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a:t>
            </a:r>
            <a:r>
              <a:rPr kumimoji="0" lang="en-US"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1</a:t>
            </a: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a:t>
            </a:r>
            <a:r>
              <a:rPr kumimoji="0" lang="en-US"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Anscombe</a:t>
            </a: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的四组数据（</a:t>
            </a:r>
            <a:r>
              <a:rPr kumimoji="0" lang="en-US"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Anscombe's Quartet</a:t>
            </a: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a:t>
            </a:r>
          </a:p>
        </p:txBody>
      </p:sp>
      <p:sp>
        <p:nvSpPr>
          <p:cNvPr id="22" name="文本框 21">
            <a:extLst>
              <a:ext uri="{FF2B5EF4-FFF2-40B4-BE49-F238E27FC236}">
                <a16:creationId xmlns:a16="http://schemas.microsoft.com/office/drawing/2014/main" id="{5BA8F3DA-2A9F-43A5-80FF-5D8E7FB1DA10}"/>
              </a:ext>
            </a:extLst>
          </p:cNvPr>
          <p:cNvSpPr txBox="1"/>
          <p:nvPr/>
        </p:nvSpPr>
        <p:spPr>
          <a:xfrm>
            <a:off x="735377" y="2557907"/>
            <a:ext cx="5205930"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表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4-3 Anscombe</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四组数据（</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Anscombe's Quartet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cs typeface="Times New Roman" panose="02020603050405020304" pitchFamily="18" charset="0"/>
            </a:endParaRPr>
          </a:p>
        </p:txBody>
      </p:sp>
      <p:graphicFrame>
        <p:nvGraphicFramePr>
          <p:cNvPr id="23" name="表格 22">
            <a:extLst>
              <a:ext uri="{FF2B5EF4-FFF2-40B4-BE49-F238E27FC236}">
                <a16:creationId xmlns:a16="http://schemas.microsoft.com/office/drawing/2014/main" id="{CE359342-5726-425E-A374-EA1AE19DE823}"/>
              </a:ext>
            </a:extLst>
          </p:cNvPr>
          <p:cNvGraphicFramePr>
            <a:graphicFrameLocks noGrp="1"/>
          </p:cNvGraphicFramePr>
          <p:nvPr>
            <p:extLst>
              <p:ext uri="{D42A27DB-BD31-4B8C-83A1-F6EECF244321}">
                <p14:modId xmlns:p14="http://schemas.microsoft.com/office/powerpoint/2010/main" val="441912865"/>
              </p:ext>
            </p:extLst>
          </p:nvPr>
        </p:nvGraphicFramePr>
        <p:xfrm>
          <a:off x="674046" y="3074116"/>
          <a:ext cx="5328592" cy="2330383"/>
        </p:xfrm>
        <a:graphic>
          <a:graphicData uri="http://schemas.openxmlformats.org/drawingml/2006/table">
            <a:tbl>
              <a:tblPr firstRow="1" firstCol="1" bandRow="1" bandCol="1"/>
              <a:tblGrid>
                <a:gridCol w="730254">
                  <a:extLst>
                    <a:ext uri="{9D8B030D-6E8A-4147-A177-3AD203B41FA5}">
                      <a16:colId xmlns:a16="http://schemas.microsoft.com/office/drawing/2014/main" val="2100232205"/>
                    </a:ext>
                  </a:extLst>
                </a:gridCol>
                <a:gridCol w="709906">
                  <a:extLst>
                    <a:ext uri="{9D8B030D-6E8A-4147-A177-3AD203B41FA5}">
                      <a16:colId xmlns:a16="http://schemas.microsoft.com/office/drawing/2014/main" val="3634583958"/>
                    </a:ext>
                  </a:extLst>
                </a:gridCol>
                <a:gridCol w="619760">
                  <a:extLst>
                    <a:ext uri="{9D8B030D-6E8A-4147-A177-3AD203B41FA5}">
                      <a16:colId xmlns:a16="http://schemas.microsoft.com/office/drawing/2014/main" val="3223594656"/>
                    </a:ext>
                  </a:extLst>
                </a:gridCol>
                <a:gridCol w="597923">
                  <a:extLst>
                    <a:ext uri="{9D8B030D-6E8A-4147-A177-3AD203B41FA5}">
                      <a16:colId xmlns:a16="http://schemas.microsoft.com/office/drawing/2014/main" val="1985716259"/>
                    </a:ext>
                  </a:extLst>
                </a:gridCol>
                <a:gridCol w="619760">
                  <a:extLst>
                    <a:ext uri="{9D8B030D-6E8A-4147-A177-3AD203B41FA5}">
                      <a16:colId xmlns:a16="http://schemas.microsoft.com/office/drawing/2014/main" val="2153345199"/>
                    </a:ext>
                  </a:extLst>
                </a:gridCol>
                <a:gridCol w="656763">
                  <a:extLst>
                    <a:ext uri="{9D8B030D-6E8A-4147-A177-3AD203B41FA5}">
                      <a16:colId xmlns:a16="http://schemas.microsoft.com/office/drawing/2014/main" val="543490325"/>
                    </a:ext>
                  </a:extLst>
                </a:gridCol>
                <a:gridCol w="667693">
                  <a:extLst>
                    <a:ext uri="{9D8B030D-6E8A-4147-A177-3AD203B41FA5}">
                      <a16:colId xmlns:a16="http://schemas.microsoft.com/office/drawing/2014/main" val="1426527552"/>
                    </a:ext>
                  </a:extLst>
                </a:gridCol>
                <a:gridCol w="726533">
                  <a:extLst>
                    <a:ext uri="{9D8B030D-6E8A-4147-A177-3AD203B41FA5}">
                      <a16:colId xmlns:a16="http://schemas.microsoft.com/office/drawing/2014/main" val="453814758"/>
                    </a:ext>
                  </a:extLst>
                </a:gridCol>
              </a:tblGrid>
              <a:tr h="230097">
                <a:tc gridSpan="2">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9235" algn="ctr">
                        <a:lnSpc>
                          <a:spcPct val="110000"/>
                        </a:lnSpc>
                      </a:pPr>
                      <a:r>
                        <a:rPr lang="en-US" sz="900" kern="100" dirty="0">
                          <a:effectLst/>
                        </a:rPr>
                        <a:t>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hMerge="1">
                  <a:txBody>
                    <a:bodyPr/>
                    <a:lstStyle/>
                    <a:p>
                      <a:endParaRPr lang="zh-CN" altLang="en-US"/>
                    </a:p>
                  </a:txBody>
                  <a:tcPr/>
                </a:tc>
                <a:tc gridSpan="2">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9235" algn="ctr">
                        <a:lnSpc>
                          <a:spcPct val="110000"/>
                        </a:lnSpc>
                      </a:pPr>
                      <a:r>
                        <a:rPr lang="en-US" sz="900" kern="100" dirty="0">
                          <a:effectLst/>
                        </a:rPr>
                        <a:t>II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hMerge="1">
                  <a:txBody>
                    <a:bodyPr/>
                    <a:lstStyle/>
                    <a:p>
                      <a:endParaRPr lang="zh-CN" altLang="en-US"/>
                    </a:p>
                  </a:txBody>
                  <a:tcPr/>
                </a:tc>
                <a:tc gridSpan="2">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9235" algn="ctr">
                        <a:lnSpc>
                          <a:spcPct val="110000"/>
                        </a:lnSpc>
                      </a:pPr>
                      <a:r>
                        <a:rPr lang="en-US" sz="900" kern="100" dirty="0">
                          <a:effectLst/>
                        </a:rPr>
                        <a:t>III</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hMerge="1">
                  <a:txBody>
                    <a:bodyPr/>
                    <a:lstStyle/>
                    <a:p>
                      <a:endParaRPr lang="zh-CN" altLang="en-US"/>
                    </a:p>
                  </a:txBody>
                  <a:tcPr/>
                </a:tc>
                <a:tc gridSpan="2">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9235" algn="ctr">
                        <a:lnSpc>
                          <a:spcPct val="110000"/>
                        </a:lnSpc>
                      </a:pPr>
                      <a:r>
                        <a:rPr lang="en-US" sz="900" kern="100" dirty="0">
                          <a:effectLst/>
                        </a:rPr>
                        <a:t>IV</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hMerge="1">
                  <a:txBody>
                    <a:bodyPr/>
                    <a:lstStyle/>
                    <a:p>
                      <a:endParaRPr lang="zh-CN" altLang="en-US"/>
                    </a:p>
                  </a:txBody>
                  <a:tcPr/>
                </a:tc>
                <a:extLst>
                  <a:ext uri="{0D108BD9-81ED-4DB2-BD59-A6C34878D82A}">
                    <a16:rowId xmlns:a16="http://schemas.microsoft.com/office/drawing/2014/main" val="1263671225"/>
                  </a:ext>
                </a:extLst>
              </a:tr>
              <a:tr h="13275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x</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526969389"/>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10.0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8.04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9.14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7.46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6.58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15029829"/>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8.0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6.95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6.77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5.76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405032647"/>
                  </a:ext>
                </a:extLst>
              </a:tr>
              <a:tr h="153259">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13.0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7.58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13.0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12.74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7.71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924162996"/>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9.0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9.0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8.84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108113301"/>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11.0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8.33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9.26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11.0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96226340"/>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14.0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9.96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8.84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7.04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133565373"/>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6.0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6.0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6.13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6.0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6.08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5.25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994462760"/>
                  </a:ext>
                </a:extLst>
              </a:tr>
              <a:tr h="175690">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4.0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4.26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3.10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5.39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19.0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12.50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42574064"/>
                  </a:ext>
                </a:extLst>
              </a:tr>
              <a:tr h="186116">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12.0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10.84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9.13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8.0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5.56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44181988"/>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7.0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4.82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6.42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8.0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7.91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274639491"/>
                  </a:ext>
                </a:extLst>
              </a:tr>
              <a:tr h="18031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pPr>
                      <a:r>
                        <a:rPr lang="en-US" sz="900" kern="100" dirty="0">
                          <a:effectLst/>
                        </a:rPr>
                        <a:t>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5.68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4.74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5.73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228600" algn="ctr">
                        <a:lnSpc>
                          <a:spcPct val="110000"/>
                        </a:lnSpc>
                      </a:pPr>
                      <a:r>
                        <a:rPr lang="en-US" sz="900" kern="100" dirty="0">
                          <a:effectLst/>
                        </a:rPr>
                        <a:t>6.89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444963496"/>
                  </a:ext>
                </a:extLst>
              </a:tr>
            </a:tbl>
          </a:graphicData>
        </a:graphic>
      </p:graphicFrame>
      <p:pic>
        <p:nvPicPr>
          <p:cNvPr id="24" name="图片 23">
            <a:hlinkClick r:id="rId5"/>
            <a:extLst>
              <a:ext uri="{FF2B5EF4-FFF2-40B4-BE49-F238E27FC236}">
                <a16:creationId xmlns:a16="http://schemas.microsoft.com/office/drawing/2014/main" id="{48CDBC33-B95C-43D3-A704-3F05D541D5B7}"/>
              </a:ext>
            </a:extLst>
          </p:cNvPr>
          <p:cNvPicPr>
            <a:picLocks noChangeAspect="1"/>
          </p:cNvPicPr>
          <p:nvPr/>
        </p:nvPicPr>
        <p:blipFill>
          <a:blip r:embed="rId6" cstate="print"/>
          <a:srcRect/>
          <a:stretch>
            <a:fillRect/>
          </a:stretch>
        </p:blipFill>
        <p:spPr bwMode="auto">
          <a:xfrm>
            <a:off x="6522824" y="2235707"/>
            <a:ext cx="4591050" cy="3339465"/>
          </a:xfrm>
          <a:prstGeom prst="rect">
            <a:avLst/>
          </a:prstGeom>
          <a:noFill/>
          <a:ln w="9525">
            <a:noFill/>
            <a:miter lim="800000"/>
            <a:headEnd/>
            <a:tailEnd/>
          </a:ln>
        </p:spPr>
      </p:pic>
      <p:sp>
        <p:nvSpPr>
          <p:cNvPr id="25" name="文本框 24">
            <a:extLst>
              <a:ext uri="{FF2B5EF4-FFF2-40B4-BE49-F238E27FC236}">
                <a16:creationId xmlns:a16="http://schemas.microsoft.com/office/drawing/2014/main" id="{80E8BB2D-07AC-4307-8E5A-2C77B26F9719}"/>
              </a:ext>
            </a:extLst>
          </p:cNvPr>
          <p:cNvSpPr txBox="1"/>
          <p:nvPr/>
        </p:nvSpPr>
        <p:spPr>
          <a:xfrm>
            <a:off x="7386918" y="5617684"/>
            <a:ext cx="4032448" cy="369332"/>
          </a:xfrm>
          <a:prstGeom prst="rect">
            <a:avLst/>
          </a:prstGeom>
          <a:noFill/>
        </p:spPr>
        <p:txBody>
          <a:bodyPr wrap="square">
            <a:spAutoFit/>
          </a:bodyPr>
          <a:lstStyle/>
          <a:p>
            <a:pPr fontAlgn="base">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 </a:t>
            </a:r>
            <a:r>
              <a:rPr lang="en-US" altLang="zh-CN" kern="100" dirty="0">
                <a:latin typeface="Times New Roman" panose="02020603050405020304" pitchFamily="18" charset="0"/>
                <a:ea typeface="宋体" pitchFamily="2" charset="-122"/>
                <a:cs typeface="Times New Roman" panose="02020603050405020304" pitchFamily="18" charset="0"/>
              </a:rPr>
              <a:t>4-45 Anscombe</a:t>
            </a:r>
            <a:r>
              <a:rPr lang="zh-CN" altLang="zh-CN" kern="100" dirty="0">
                <a:latin typeface="Times New Roman" panose="02020603050405020304" pitchFamily="18" charset="0"/>
                <a:ea typeface="宋体" pitchFamily="2" charset="-122"/>
                <a:cs typeface="Times New Roman" panose="02020603050405020304" pitchFamily="18" charset="0"/>
              </a:rPr>
              <a:t>四组数据的可视化</a:t>
            </a:r>
            <a:endParaRPr lang="zh-CN" altLang="en-US" kern="100" dirty="0">
              <a:latin typeface="Times New Roman" panose="02020603050405020304" pitchFamily="18" charset="0"/>
              <a:ea typeface="宋体"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3D029483-C549-4B82-95B4-046643E8AB18}"/>
              </a:ext>
            </a:extLst>
          </p:cNvPr>
          <p:cNvSpPr txBox="1"/>
          <p:nvPr/>
        </p:nvSpPr>
        <p:spPr>
          <a:xfrm>
            <a:off x="3035822" y="486241"/>
            <a:ext cx="527638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4.3.3 </a:t>
            </a:r>
            <a:r>
              <a:rPr lang="zh-CN" altLang="en-US" sz="3200" b="1" kern="100" dirty="0">
                <a:solidFill>
                  <a:schemeClr val="accent5">
                    <a:lumMod val="50000"/>
                  </a:schemeClr>
                </a:solidFill>
                <a:effectLst/>
                <a:latin typeface="+mn-ea"/>
                <a:cs typeface="Times New Roman" panose="02020603050405020304" pitchFamily="18" charset="0"/>
              </a:rPr>
              <a:t>数据可视化</a:t>
            </a:r>
            <a:r>
              <a:rPr lang="zh-CN" altLang="en-US" sz="3200" b="1" kern="100" dirty="0">
                <a:solidFill>
                  <a:schemeClr val="accent5">
                    <a:lumMod val="50000"/>
                  </a:schemeClr>
                </a:solidFill>
                <a:latin typeface="+mn-ea"/>
                <a:cs typeface="Times New Roman" panose="02020603050405020304" pitchFamily="18" charset="0"/>
              </a:rPr>
              <a:t>的应用</a:t>
            </a:r>
            <a:endParaRPr lang="zh-CN" altLang="en-US" sz="3200" b="1" kern="100" dirty="0">
              <a:solidFill>
                <a:schemeClr val="accent5">
                  <a:lumMod val="50000"/>
                </a:schemeClr>
              </a:solidFill>
              <a:effectLst/>
              <a:latin typeface="+mn-ea"/>
              <a:cs typeface="Times New Roman" panose="02020603050405020304" pitchFamily="18" charset="0"/>
            </a:endParaRPr>
          </a:p>
        </p:txBody>
      </p:sp>
      <p:cxnSp>
        <p:nvCxnSpPr>
          <p:cNvPr id="27" name="直接连接符 26">
            <a:extLst>
              <a:ext uri="{FF2B5EF4-FFF2-40B4-BE49-F238E27FC236}">
                <a16:creationId xmlns:a16="http://schemas.microsoft.com/office/drawing/2014/main" id="{2A63B187-3518-4A17-9729-52C60A53E82F}"/>
              </a:ext>
            </a:extLst>
          </p:cNvPr>
          <p:cNvCxnSpPr>
            <a:cxnSpLocks/>
          </p:cNvCxnSpPr>
          <p:nvPr/>
        </p:nvCxnSpPr>
        <p:spPr>
          <a:xfrm flipV="1">
            <a:off x="443159" y="1883950"/>
            <a:ext cx="5454365" cy="3032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624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4.3</a:t>
            </a:r>
            <a:r>
              <a:rPr lang="zh-CN" altLang="en-US" sz="1400" dirty="0">
                <a:solidFill>
                  <a:schemeClr val="bg1"/>
                </a:solidFill>
                <a:latin typeface="宋体" panose="02010600030101010101" pitchFamily="2" charset="-122"/>
                <a:ea typeface="宋体" panose="02010600030101010101" pitchFamily="2" charset="-122"/>
                <a:sym typeface="+mn-ea"/>
              </a:rPr>
              <a:t> 数据可视化</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31" name="文本框 30">
            <a:extLst>
              <a:ext uri="{FF2B5EF4-FFF2-40B4-BE49-F238E27FC236}">
                <a16:creationId xmlns:a16="http://schemas.microsoft.com/office/drawing/2014/main" id="{9D7E39C2-7019-46BE-A69A-5E66A4AE1FFD}"/>
              </a:ext>
            </a:extLst>
          </p:cNvPr>
          <p:cNvSpPr txBox="1"/>
          <p:nvPr/>
        </p:nvSpPr>
        <p:spPr>
          <a:xfrm>
            <a:off x="335360" y="721740"/>
            <a:ext cx="3768890" cy="46827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cs typeface="Times New Roman" panose="02020603050405020304" pitchFamily="18" charset="0"/>
              </a:rPr>
              <a:t>（</a:t>
            </a:r>
            <a:r>
              <a:rPr kumimoji="0" lang="en-US"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cs typeface="Times New Roman" panose="02020603050405020304" pitchFamily="18" charset="0"/>
              </a:rPr>
              <a:t>2</a:t>
            </a: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cs typeface="Times New Roman" panose="02020603050405020304" pitchFamily="18" charset="0"/>
              </a:rPr>
              <a:t>）</a:t>
            </a:r>
            <a:r>
              <a:rPr kumimoji="0" lang="en-US"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John Snow</a:t>
            </a: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的鬼地图</a:t>
            </a:r>
          </a:p>
        </p:txBody>
      </p:sp>
      <p:pic>
        <p:nvPicPr>
          <p:cNvPr id="32" name="图片 31" descr="John Snow's 'ghost map'. The central X, denoting the contaminated Broad Street pump, is surrounded by dots that mark deaths.">
            <a:extLst>
              <a:ext uri="{FF2B5EF4-FFF2-40B4-BE49-F238E27FC236}">
                <a16:creationId xmlns:a16="http://schemas.microsoft.com/office/drawing/2014/main" id="{961E30BB-C968-45CF-831F-A1086DAEA05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625" y="1649171"/>
            <a:ext cx="3451520" cy="3398352"/>
          </a:xfrm>
          <a:prstGeom prst="rect">
            <a:avLst/>
          </a:prstGeom>
          <a:noFill/>
          <a:ln>
            <a:noFill/>
          </a:ln>
        </p:spPr>
      </p:pic>
      <p:sp>
        <p:nvSpPr>
          <p:cNvPr id="33" name="文本框 32">
            <a:extLst>
              <a:ext uri="{FF2B5EF4-FFF2-40B4-BE49-F238E27FC236}">
                <a16:creationId xmlns:a16="http://schemas.microsoft.com/office/drawing/2014/main" id="{3E560474-B88D-4A8F-8AD9-96ADEAFD9487}"/>
              </a:ext>
            </a:extLst>
          </p:cNvPr>
          <p:cNvSpPr txBox="1"/>
          <p:nvPr/>
        </p:nvSpPr>
        <p:spPr>
          <a:xfrm>
            <a:off x="29567" y="5393416"/>
            <a:ext cx="4826050"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4-46 John Snow</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的鬼地图（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Ghost Map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2276E17D-089F-497C-8259-71395A64B1DC}"/>
              </a:ext>
            </a:extLst>
          </p:cNvPr>
          <p:cNvSpPr txBox="1"/>
          <p:nvPr/>
        </p:nvSpPr>
        <p:spPr>
          <a:xfrm>
            <a:off x="5646071" y="728572"/>
            <a:ext cx="6122194" cy="46827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a:t>
            </a:r>
            <a:r>
              <a:rPr kumimoji="0" lang="en-US"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3</a:t>
            </a:r>
            <a:r>
              <a:rPr kumimoji="0" lang="zh-CN" altLang="zh-CN" sz="1800" b="1" i="0" u="none" strike="noStrike" kern="100" cap="none" spc="0" normalizeH="0" baseline="0" noProof="0" dirty="0">
                <a:ln>
                  <a:noFill/>
                </a:ln>
                <a:solidFill>
                  <a:srgbClr val="44546A"/>
                </a:solidFill>
                <a:effectLst/>
                <a:uLnTx/>
                <a:uFillTx/>
                <a:latin typeface="华文仿宋" panose="02010600040101010101" pitchFamily="2" charset="-122"/>
                <a:ea typeface="华文仿宋" panose="02010600040101010101" pitchFamily="2" charset="-122"/>
              </a:rPr>
              <a:t>）拿破仑入侵俄罗斯惨败而归的数据可视化</a:t>
            </a:r>
          </a:p>
        </p:txBody>
      </p:sp>
      <p:pic>
        <p:nvPicPr>
          <p:cNvPr id="35" name="图片 34">
            <a:extLst>
              <a:ext uri="{FF2B5EF4-FFF2-40B4-BE49-F238E27FC236}">
                <a16:creationId xmlns:a16="http://schemas.microsoft.com/office/drawing/2014/main" id="{95B3D10D-F355-4889-A0BA-B5071315F4A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9949" y="1948822"/>
            <a:ext cx="5453415" cy="2607925"/>
          </a:xfrm>
          <a:prstGeom prst="rect">
            <a:avLst/>
          </a:prstGeom>
          <a:noFill/>
        </p:spPr>
      </p:pic>
      <p:sp>
        <p:nvSpPr>
          <p:cNvPr id="36" name="文本框 35">
            <a:extLst>
              <a:ext uri="{FF2B5EF4-FFF2-40B4-BE49-F238E27FC236}">
                <a16:creationId xmlns:a16="http://schemas.microsoft.com/office/drawing/2014/main" id="{84E2E278-A1DA-404A-A712-331CC778E592}"/>
              </a:ext>
            </a:extLst>
          </p:cNvPr>
          <p:cNvSpPr txBox="1"/>
          <p:nvPr/>
        </p:nvSpPr>
        <p:spPr>
          <a:xfrm>
            <a:off x="5657962" y="5178975"/>
            <a:ext cx="5617388" cy="9504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4-47  </a:t>
            </a:r>
            <a:r>
              <a:rPr lang="en-US" altLang="zh-CN" kern="100" dirty="0">
                <a:latin typeface="Times New Roman" panose="02020603050405020304" pitchFamily="18" charset="0"/>
                <a:cs typeface="Times New Roman" panose="02020603050405020304" pitchFamily="18" charset="0"/>
              </a:rPr>
              <a:t>1812—1813</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年拿破仑入侵俄罗斯惨败而归的历史事件的可视化</a:t>
            </a:r>
            <a:endParaRPr lang="zh-CN" altLang="zh-CN" kern="100" dirty="0">
              <a:latin typeface="Times New Roman" panose="02020603050405020304" pitchFamily="18" charset="0"/>
              <a:cs typeface="Times New Roman" panose="02020603050405020304" pitchFamily="18" charset="0"/>
            </a:endParaRP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（作者：</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Charles Joseph Minard</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841091D2-D111-4F3F-9B54-ADB4A0792519}"/>
              </a:ext>
            </a:extLst>
          </p:cNvPr>
          <p:cNvCxnSpPr>
            <a:cxnSpLocks/>
          </p:cNvCxnSpPr>
          <p:nvPr/>
        </p:nvCxnSpPr>
        <p:spPr>
          <a:xfrm flipV="1">
            <a:off x="483239" y="1232237"/>
            <a:ext cx="2893895" cy="2555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E1F9FD6-DF18-43A6-9A84-FA2D4CED38AD}"/>
              </a:ext>
            </a:extLst>
          </p:cNvPr>
          <p:cNvCxnSpPr>
            <a:cxnSpLocks/>
          </p:cNvCxnSpPr>
          <p:nvPr/>
        </p:nvCxnSpPr>
        <p:spPr>
          <a:xfrm flipV="1">
            <a:off x="5769013" y="1226663"/>
            <a:ext cx="4920252" cy="4381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92B3B3D-E4E7-47A8-944C-94F2CB806782}"/>
              </a:ext>
            </a:extLst>
          </p:cNvPr>
          <p:cNvCxnSpPr>
            <a:cxnSpLocks/>
          </p:cNvCxnSpPr>
          <p:nvPr/>
        </p:nvCxnSpPr>
        <p:spPr>
          <a:xfrm>
            <a:off x="5053634" y="588335"/>
            <a:ext cx="0" cy="562816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68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227224"/>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44</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1416357" y="2459666"/>
            <a:ext cx="6572237"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4.4 </a:t>
            </a:r>
            <a:r>
              <a:rPr lang="zh-CN" altLang="en-US" sz="4800" kern="0" dirty="0">
                <a:ln/>
                <a:solidFill>
                  <a:srgbClr val="44546A"/>
                </a:solidFill>
                <a:effectLst>
                  <a:reflection blurRad="6350" stA="53000" endA="300" endPos="35500" dir="5400000" sy="-90000" algn="bl" rotWithShape="0"/>
                </a:effectLst>
              </a:rPr>
              <a:t>可解释性机器学习</a:t>
            </a:r>
          </a:p>
        </p:txBody>
      </p:sp>
      <p:sp>
        <p:nvSpPr>
          <p:cNvPr id="8" name="副标题 6">
            <a:extLst>
              <a:ext uri="{FF2B5EF4-FFF2-40B4-BE49-F238E27FC236}">
                <a16:creationId xmlns:a16="http://schemas.microsoft.com/office/drawing/2014/main" id="{C7DAD165-D1E4-4EEC-A91C-BC4FD9B80868}"/>
              </a:ext>
            </a:extLst>
          </p:cNvPr>
          <p:cNvSpPr txBox="1">
            <a:spLocks/>
          </p:cNvSpPr>
          <p:nvPr/>
        </p:nvSpPr>
        <p:spPr>
          <a:xfrm>
            <a:off x="3935760" y="4077072"/>
            <a:ext cx="4320480" cy="1752600"/>
          </a:xfrm>
          <a:prstGeom prst="rect">
            <a:avLst/>
          </a:prstGeom>
        </p:spPr>
        <p:txBody>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 4.3 </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数据可视化</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 4.5 </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自然语言处理</a:t>
            </a: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  </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9511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1EBA2947-F23E-4A12-B82C-57C2CCF8ECB8}"/>
              </a:ext>
            </a:extLst>
          </p:cNvPr>
          <p:cNvSpPr txBox="1"/>
          <p:nvPr/>
        </p:nvSpPr>
        <p:spPr>
          <a:xfrm>
            <a:off x="1595500" y="690233"/>
            <a:ext cx="8498458" cy="876458"/>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indent="266700" fontAlgn="base">
              <a:lnSpc>
                <a:spcPct val="150000"/>
              </a:lnSpc>
              <a:spcBef>
                <a:spcPct val="0"/>
              </a:spcBef>
              <a:spcAft>
                <a:spcPct val="0"/>
              </a:spcAft>
            </a:pPr>
            <a:r>
              <a:rPr lang="en-US"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在可解释性机器学习（</a:t>
            </a:r>
            <a:r>
              <a:rPr lang="en-US"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Interpretable Machine Learning</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）中，“可解释性（</a:t>
            </a:r>
            <a:r>
              <a:rPr lang="en-US"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Interpretability</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）”是指采用人，尤其是非专业人士可理解方式表达的能力。</a:t>
            </a:r>
            <a:endParaRPr lang="zh-CN" altLang="zh-CN" kern="100" dirty="0">
              <a:solidFill>
                <a:srgbClr val="44546A"/>
              </a:solidFill>
              <a:latin typeface="Times New Roman" panose="02020603050405020304" pitchFamily="18" charset="0"/>
              <a:cs typeface="Times New Roman" panose="02020603050405020304" pitchFamily="18" charset="0"/>
            </a:endParaRPr>
          </a:p>
        </p:txBody>
      </p:sp>
      <p:pic>
        <p:nvPicPr>
          <p:cNvPr id="18" name="图片 17" descr="图示&#10;&#10;描述已自动生成">
            <a:extLst>
              <a:ext uri="{FF2B5EF4-FFF2-40B4-BE49-F238E27FC236}">
                <a16:creationId xmlns:a16="http://schemas.microsoft.com/office/drawing/2014/main" id="{EE3C3301-410C-4044-92C7-6965FE1DD0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529" y="1988840"/>
            <a:ext cx="7527018" cy="3168352"/>
          </a:xfrm>
          <a:prstGeom prst="rect">
            <a:avLst/>
          </a:prstGeom>
        </p:spPr>
      </p:pic>
      <p:sp>
        <p:nvSpPr>
          <p:cNvPr id="19" name="文本框 18">
            <a:extLst>
              <a:ext uri="{FF2B5EF4-FFF2-40B4-BE49-F238E27FC236}">
                <a16:creationId xmlns:a16="http://schemas.microsoft.com/office/drawing/2014/main" id="{1F7BFC9A-859B-4695-B65E-0FF17429F3E1}"/>
              </a:ext>
            </a:extLst>
          </p:cNvPr>
          <p:cNvSpPr txBox="1"/>
          <p:nvPr/>
        </p:nvSpPr>
        <p:spPr>
          <a:xfrm>
            <a:off x="2783632" y="5548340"/>
            <a:ext cx="6122194"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4-48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算法的性能与可解释的矛盾</a:t>
            </a:r>
            <a:endParaRPr lang="zh-CN" altLang="zh-CN" kern="100" dirty="0">
              <a:latin typeface="Times New Roman" panose="02020603050405020304" pitchFamily="18" charset="0"/>
              <a:cs typeface="Times New Roman" panose="02020603050405020304" pitchFamily="18" charset="0"/>
            </a:endParaRP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David Gunning</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2016</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806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22" name="图片 21" descr="图示&#10;&#10;描述已自动生成">
            <a:extLst>
              <a:ext uri="{FF2B5EF4-FFF2-40B4-BE49-F238E27FC236}">
                <a16:creationId xmlns:a16="http://schemas.microsoft.com/office/drawing/2014/main" id="{2ECB514F-2604-4168-B253-78C5ECE45D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5600" y="1644525"/>
            <a:ext cx="6805101" cy="4050551"/>
          </a:xfrm>
          <a:prstGeom prst="rect">
            <a:avLst/>
          </a:prstGeom>
        </p:spPr>
      </p:pic>
      <p:sp>
        <p:nvSpPr>
          <p:cNvPr id="23" name="文本框 22">
            <a:extLst>
              <a:ext uri="{FF2B5EF4-FFF2-40B4-BE49-F238E27FC236}">
                <a16:creationId xmlns:a16="http://schemas.microsoft.com/office/drawing/2014/main" id="{1D9FCA1E-92A5-43D1-ADE0-A9AD603EA005}"/>
              </a:ext>
            </a:extLst>
          </p:cNvPr>
          <p:cNvSpPr txBox="1"/>
          <p:nvPr/>
        </p:nvSpPr>
        <p:spPr>
          <a:xfrm>
            <a:off x="3034903" y="5920236"/>
            <a:ext cx="6122194" cy="3721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4-49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可解释性机器学习与数据故事化的联系</a:t>
            </a:r>
            <a:endParaRPr lang="zh-CN" altLang="zh-CN" kern="1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BC62BA4A-10F8-4111-AF20-E983CB9FB910}"/>
              </a:ext>
            </a:extLst>
          </p:cNvPr>
          <p:cNvSpPr txBox="1"/>
          <p:nvPr/>
        </p:nvSpPr>
        <p:spPr>
          <a:xfrm>
            <a:off x="3139010" y="667715"/>
            <a:ext cx="527638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4.4.1.</a:t>
            </a:r>
            <a:r>
              <a:rPr lang="zh-CN" altLang="en-US" sz="3200" b="1" kern="100" dirty="0">
                <a:solidFill>
                  <a:schemeClr val="accent5">
                    <a:lumMod val="50000"/>
                  </a:schemeClr>
                </a:solidFill>
                <a:effectLst/>
                <a:latin typeface="+mn-ea"/>
                <a:cs typeface="Times New Roman" panose="02020603050405020304" pitchFamily="18" charset="0"/>
              </a:rPr>
              <a:t>与数据故事化的联系</a:t>
            </a:r>
          </a:p>
        </p:txBody>
      </p:sp>
    </p:spTree>
    <p:extLst>
      <p:ext uri="{BB962C8B-B14F-4D97-AF65-F5344CB8AC3E}">
        <p14:creationId xmlns:p14="http://schemas.microsoft.com/office/powerpoint/2010/main" val="1679362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20" name="图片 19" descr="图示&#10;&#10;描述已自动生成">
            <a:extLst>
              <a:ext uri="{FF2B5EF4-FFF2-40B4-BE49-F238E27FC236}">
                <a16:creationId xmlns:a16="http://schemas.microsoft.com/office/drawing/2014/main" id="{8AD7B239-9151-4520-9B64-776FF30077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9967" y="1729475"/>
            <a:ext cx="6237555" cy="3929825"/>
          </a:xfrm>
          <a:prstGeom prst="rect">
            <a:avLst/>
          </a:prstGeom>
        </p:spPr>
      </p:pic>
      <p:sp>
        <p:nvSpPr>
          <p:cNvPr id="21" name="文本框 20">
            <a:extLst>
              <a:ext uri="{FF2B5EF4-FFF2-40B4-BE49-F238E27FC236}">
                <a16:creationId xmlns:a16="http://schemas.microsoft.com/office/drawing/2014/main" id="{3A3C926B-C673-4992-9D3B-3A9AF15706D8}"/>
              </a:ext>
            </a:extLst>
          </p:cNvPr>
          <p:cNvSpPr txBox="1"/>
          <p:nvPr/>
        </p:nvSpPr>
        <p:spPr>
          <a:xfrm>
            <a:off x="2927648" y="5784263"/>
            <a:ext cx="6122194" cy="645754"/>
          </a:xfrm>
          <a:prstGeom prst="rect">
            <a:avLst/>
          </a:prstGeom>
          <a:noFill/>
        </p:spPr>
        <p:txBody>
          <a:bodyPr wrap="square">
            <a:spAutoFit/>
          </a:bodyPr>
          <a:lstStyle/>
          <a:p>
            <a:pPr indent="89535"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4-50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可解释性机器学习的理论</a:t>
            </a:r>
            <a:endParaRPr lang="zh-CN" altLang="zh-CN" kern="100" dirty="0">
              <a:latin typeface="Times New Roman" panose="02020603050405020304" pitchFamily="18" charset="0"/>
              <a:cs typeface="Times New Roman" panose="02020603050405020304" pitchFamily="18" charset="0"/>
            </a:endParaRPr>
          </a:p>
          <a:p>
            <a:pPr indent="89535"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Christina B. </a:t>
            </a:r>
            <a:r>
              <a:rPr lang="en-US" altLang="zh-CN" sz="1600" i="1" kern="100" dirty="0" err="1">
                <a:solidFill>
                  <a:schemeClr val="accent1">
                    <a:lumMod val="50000"/>
                  </a:schemeClr>
                </a:solidFill>
                <a:latin typeface="Times New Roman" panose="02020603050405020304" pitchFamily="18" charset="0"/>
                <a:cs typeface="Times New Roman" panose="02020603050405020304" pitchFamily="18" charset="0"/>
              </a:rPr>
              <a:t>Azodi</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2020</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489A40E-8787-45CF-B86D-99E5E8BF03DA}"/>
              </a:ext>
            </a:extLst>
          </p:cNvPr>
          <p:cNvSpPr txBox="1"/>
          <p:nvPr/>
        </p:nvSpPr>
        <p:spPr>
          <a:xfrm>
            <a:off x="742659" y="1922135"/>
            <a:ext cx="3858025" cy="682559"/>
          </a:xfrm>
          <a:prstGeom prst="rect">
            <a:avLst/>
          </a:prstGeom>
          <a:noFill/>
        </p:spPr>
        <p:txBody>
          <a:bodyPr wrap="square">
            <a:spAutoFit/>
          </a:bodyPr>
          <a:lstStyle/>
          <a:p>
            <a:pPr indent="89535" algn="just" fontAlgn="base">
              <a:lnSpc>
                <a:spcPct val="110000"/>
              </a:lnSpc>
              <a:spcBef>
                <a:spcPct val="0"/>
              </a:spcBef>
              <a:spcAft>
                <a:spcPct val="0"/>
              </a:spcAft>
            </a:pPr>
            <a:r>
              <a:rPr lang="zh-CN" altLang="zh-CN" kern="100" dirty="0">
                <a:solidFill>
                  <a:srgbClr val="44546A"/>
                </a:solidFill>
                <a:latin typeface="仿宋" panose="02010609060101010101" pitchFamily="49" charset="-122"/>
                <a:ea typeface="仿宋" panose="02010609060101010101" pitchFamily="49" charset="-122"/>
                <a:cs typeface="Times New Roman" panose="02020603050405020304" pitchFamily="18" charset="0"/>
              </a:rPr>
              <a:t>可解释性机器学习中的解释方法</a:t>
            </a:r>
            <a:endParaRPr lang="en-US" altLang="zh-CN" kern="100" dirty="0">
              <a:solidFill>
                <a:srgbClr val="44546A"/>
              </a:solidFill>
              <a:latin typeface="仿宋" panose="02010609060101010101" pitchFamily="49" charset="-122"/>
              <a:ea typeface="仿宋" panose="02010609060101010101" pitchFamily="49" charset="-122"/>
              <a:cs typeface="Times New Roman" panose="02020603050405020304" pitchFamily="18" charset="0"/>
            </a:endParaRPr>
          </a:p>
          <a:p>
            <a:pPr indent="89535" algn="just" fontAlgn="base">
              <a:lnSpc>
                <a:spcPct val="110000"/>
              </a:lnSpc>
              <a:spcBef>
                <a:spcPct val="0"/>
              </a:spcBef>
              <a:spcAft>
                <a:spcPct val="0"/>
              </a:spcAft>
            </a:pPr>
            <a:r>
              <a:rPr lang="zh-CN" altLang="zh-CN" kern="100" dirty="0">
                <a:solidFill>
                  <a:srgbClr val="44546A"/>
                </a:solidFill>
                <a:latin typeface="仿宋" panose="02010609060101010101" pitchFamily="49" charset="-122"/>
                <a:ea typeface="仿宋" panose="02010609060101010101" pitchFamily="49" charset="-122"/>
                <a:cs typeface="Times New Roman" panose="02020603050405020304" pitchFamily="18" charset="0"/>
              </a:rPr>
              <a:t>的基本分类如图</a:t>
            </a:r>
            <a:r>
              <a:rPr lang="en-US" altLang="zh-CN" kern="100" dirty="0">
                <a:solidFill>
                  <a:srgbClr val="44546A"/>
                </a:solidFill>
                <a:latin typeface="仿宋" panose="02010609060101010101" pitchFamily="49" charset="-122"/>
                <a:ea typeface="仿宋" panose="02010609060101010101" pitchFamily="49" charset="-122"/>
                <a:cs typeface="Times New Roman" panose="02020603050405020304" pitchFamily="18" charset="0"/>
              </a:rPr>
              <a:t>4-52</a:t>
            </a:r>
            <a:r>
              <a:rPr lang="zh-CN" altLang="zh-CN" kern="100" dirty="0">
                <a:solidFill>
                  <a:srgbClr val="44546A"/>
                </a:solidFill>
                <a:latin typeface="仿宋" panose="02010609060101010101" pitchFamily="49" charset="-122"/>
                <a:ea typeface="仿宋" panose="02010609060101010101" pitchFamily="49" charset="-122"/>
                <a:cs typeface="Times New Roman" panose="02020603050405020304" pitchFamily="18" charset="0"/>
              </a:rPr>
              <a:t>所示：</a:t>
            </a:r>
          </a:p>
        </p:txBody>
      </p:sp>
      <p:sp>
        <p:nvSpPr>
          <p:cNvPr id="22" name="文本框 21">
            <a:extLst>
              <a:ext uri="{FF2B5EF4-FFF2-40B4-BE49-F238E27FC236}">
                <a16:creationId xmlns:a16="http://schemas.microsoft.com/office/drawing/2014/main" id="{A67105E5-18A0-42E5-8984-12F922A36286}"/>
              </a:ext>
            </a:extLst>
          </p:cNvPr>
          <p:cNvSpPr txBox="1"/>
          <p:nvPr/>
        </p:nvSpPr>
        <p:spPr>
          <a:xfrm>
            <a:off x="2406523" y="639242"/>
            <a:ext cx="738722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4.4.2. </a:t>
            </a:r>
            <a:r>
              <a:rPr lang="zh-CN" altLang="en-US" sz="3200" b="1" kern="100" dirty="0">
                <a:solidFill>
                  <a:schemeClr val="accent5">
                    <a:lumMod val="50000"/>
                  </a:schemeClr>
                </a:solidFill>
                <a:effectLst/>
                <a:latin typeface="+mn-ea"/>
                <a:cs typeface="Times New Roman" panose="02020603050405020304" pitchFamily="18" charset="0"/>
              </a:rPr>
              <a:t>可解释性机器学习的理论与方法</a:t>
            </a:r>
          </a:p>
        </p:txBody>
      </p:sp>
    </p:spTree>
    <p:extLst>
      <p:ext uri="{BB962C8B-B14F-4D97-AF65-F5344CB8AC3E}">
        <p14:creationId xmlns:p14="http://schemas.microsoft.com/office/powerpoint/2010/main" val="2281444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9" name="文本框 18">
            <a:extLst>
              <a:ext uri="{FF2B5EF4-FFF2-40B4-BE49-F238E27FC236}">
                <a16:creationId xmlns:a16="http://schemas.microsoft.com/office/drawing/2014/main" id="{D532F862-2F1B-4E7A-8CCA-60011CCCA056}"/>
              </a:ext>
            </a:extLst>
          </p:cNvPr>
          <p:cNvSpPr txBox="1"/>
          <p:nvPr/>
        </p:nvSpPr>
        <p:spPr>
          <a:xfrm>
            <a:off x="147219" y="815528"/>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1</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）事前解释和事后解释</a:t>
            </a:r>
            <a:endParaRPr kumimoji="0" lang="zh-CN" altLang="zh-CN" sz="1800" b="1" i="0" u="none" strike="noStrike" kern="100" cap="none" spc="0" normalizeH="0" baseline="0" noProof="0" dirty="0">
              <a:ln>
                <a:noFill/>
              </a:ln>
              <a:solidFill>
                <a:srgbClr val="44546A"/>
              </a:solidFill>
              <a:effectLst/>
              <a:uLnTx/>
              <a:uFillTx/>
            </a:endParaRPr>
          </a:p>
        </p:txBody>
      </p:sp>
      <p:pic>
        <p:nvPicPr>
          <p:cNvPr id="20" name="图片 19" descr="图示&#10;&#10;描述已自动生成">
            <a:extLst>
              <a:ext uri="{FF2B5EF4-FFF2-40B4-BE49-F238E27FC236}">
                <a16:creationId xmlns:a16="http://schemas.microsoft.com/office/drawing/2014/main" id="{3DC53675-6336-4FA5-9A72-DD3F7506A7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044" y="1871973"/>
            <a:ext cx="5458280" cy="3280891"/>
          </a:xfrm>
          <a:prstGeom prst="rect">
            <a:avLst/>
          </a:prstGeom>
        </p:spPr>
      </p:pic>
      <p:sp>
        <p:nvSpPr>
          <p:cNvPr id="21" name="文本框 20">
            <a:extLst>
              <a:ext uri="{FF2B5EF4-FFF2-40B4-BE49-F238E27FC236}">
                <a16:creationId xmlns:a16="http://schemas.microsoft.com/office/drawing/2014/main" id="{B0583754-9DED-433F-951A-2C1B01ED9A74}"/>
              </a:ext>
            </a:extLst>
          </p:cNvPr>
          <p:cNvSpPr txBox="1"/>
          <p:nvPr/>
        </p:nvSpPr>
        <p:spPr>
          <a:xfrm>
            <a:off x="363044" y="5408452"/>
            <a:ext cx="6122194" cy="645754"/>
          </a:xfrm>
          <a:prstGeom prst="rect">
            <a:avLst/>
          </a:prstGeom>
          <a:noFill/>
        </p:spPr>
        <p:txBody>
          <a:bodyPr wrap="square">
            <a:spAutoFit/>
          </a:bodyPr>
          <a:lstStyle/>
          <a:p>
            <a:pPr indent="1270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4-51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常用事前解释方法</a:t>
            </a:r>
            <a:endParaRPr lang="zh-CN" altLang="zh-CN" kern="100" dirty="0">
              <a:latin typeface="Times New Roman" panose="02020603050405020304" pitchFamily="18" charset="0"/>
              <a:cs typeface="Times New Roman" panose="02020603050405020304" pitchFamily="18" charset="0"/>
            </a:endParaRPr>
          </a:p>
          <a:p>
            <a:pPr indent="1270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Belle V and </a:t>
            </a:r>
            <a:r>
              <a:rPr lang="en-US" altLang="zh-CN" sz="1600" i="1" kern="100" dirty="0" err="1">
                <a:solidFill>
                  <a:schemeClr val="accent1">
                    <a:lumMod val="50000"/>
                  </a:schemeClr>
                </a:solidFill>
                <a:latin typeface="Times New Roman" panose="02020603050405020304" pitchFamily="18" charset="0"/>
                <a:cs typeface="Times New Roman" panose="02020603050405020304" pitchFamily="18" charset="0"/>
              </a:rPr>
              <a:t>Papantonis</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 I</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2021</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 </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2" name="图片 21" descr="图示&#10;&#10;低可信度描述已自动生成">
            <a:extLst>
              <a:ext uri="{FF2B5EF4-FFF2-40B4-BE49-F238E27FC236}">
                <a16:creationId xmlns:a16="http://schemas.microsoft.com/office/drawing/2014/main" id="{4DC7184A-1B3A-4E40-A155-DF503B779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69413" y="1889683"/>
            <a:ext cx="5661647" cy="3078634"/>
          </a:xfrm>
          <a:prstGeom prst="rect">
            <a:avLst/>
          </a:prstGeom>
        </p:spPr>
      </p:pic>
      <p:sp>
        <p:nvSpPr>
          <p:cNvPr id="23" name="文本框 22">
            <a:extLst>
              <a:ext uri="{FF2B5EF4-FFF2-40B4-BE49-F238E27FC236}">
                <a16:creationId xmlns:a16="http://schemas.microsoft.com/office/drawing/2014/main" id="{F4DE5D7D-78CE-485C-A4E3-52BB06203995}"/>
              </a:ext>
            </a:extLst>
          </p:cNvPr>
          <p:cNvSpPr txBox="1"/>
          <p:nvPr/>
        </p:nvSpPr>
        <p:spPr>
          <a:xfrm>
            <a:off x="6852100" y="5413398"/>
            <a:ext cx="4751214" cy="645754"/>
          </a:xfrm>
          <a:prstGeom prst="rect">
            <a:avLst/>
          </a:prstGeom>
          <a:noFill/>
        </p:spPr>
        <p:txBody>
          <a:bodyPr wrap="square">
            <a:spAutoFit/>
          </a:bodyPr>
          <a:lstStyle/>
          <a:p>
            <a:pPr indent="127000" algn="ctr" fontAlgn="base">
              <a:lnSpc>
                <a:spcPct val="110000"/>
              </a:lnSpc>
              <a:spcBef>
                <a:spcPct val="0"/>
              </a:spcBef>
              <a:spcAft>
                <a:spcPct val="0"/>
              </a:spcAft>
            </a:pPr>
            <a:r>
              <a:rPr lang="zh-CN" altLang="zh-CN" kern="100" dirty="0">
                <a:latin typeface="Times New Roman" panose="02020603050405020304" pitchFamily="18" charset="0"/>
                <a:ea typeface="宋体" pitchFamily="2" charset="-122"/>
                <a:cs typeface="Times New Roman" panose="02020603050405020304" pitchFamily="18" charset="0"/>
              </a:rPr>
              <a:t>图</a:t>
            </a:r>
            <a:r>
              <a:rPr lang="en-US" altLang="zh-CN" kern="100" dirty="0">
                <a:latin typeface="Times New Roman" panose="02020603050405020304" pitchFamily="18" charset="0"/>
                <a:ea typeface="宋体" pitchFamily="2" charset="-122"/>
                <a:cs typeface="Times New Roman" panose="02020603050405020304" pitchFamily="18" charset="0"/>
              </a:rPr>
              <a:t>4-52 </a:t>
            </a:r>
            <a:r>
              <a:rPr lang="zh-CN" altLang="zh-CN" kern="100" dirty="0">
                <a:latin typeface="Times New Roman" panose="02020603050405020304" pitchFamily="18" charset="0"/>
                <a:ea typeface="宋体" pitchFamily="2" charset="-122"/>
                <a:cs typeface="Times New Roman" panose="02020603050405020304" pitchFamily="18" charset="0"/>
              </a:rPr>
              <a:t>常用事前解释方法</a:t>
            </a:r>
          </a:p>
          <a:p>
            <a:pPr indent="1270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Belle V and </a:t>
            </a:r>
            <a:r>
              <a:rPr lang="en-US" altLang="zh-CN" sz="1600" i="1" kern="100" dirty="0" err="1">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Papantonis</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 I</a:t>
            </a: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t>
            </a:r>
            <a:r>
              <a:rPr lang="en-US"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2021</a:t>
            </a:r>
            <a:r>
              <a:rPr lang="zh-CN" altLang="zh-CN" sz="1600" i="1" kern="100" dirty="0">
                <a:solidFill>
                  <a:schemeClr val="accent1">
                    <a:lumMod val="50000"/>
                  </a:schemeClr>
                </a:solidFill>
                <a:latin typeface="Times New Roman" panose="02020603050405020304" pitchFamily="18" charset="0"/>
                <a:ea typeface="宋体" pitchFamily="2" charset="-122"/>
                <a:cs typeface="Times New Roman" panose="02020603050405020304" pitchFamily="18" charset="0"/>
              </a:rPr>
              <a:t>）</a:t>
            </a:r>
          </a:p>
        </p:txBody>
      </p:sp>
      <p:cxnSp>
        <p:nvCxnSpPr>
          <p:cNvPr id="24" name="直接连接符 23">
            <a:extLst>
              <a:ext uri="{FF2B5EF4-FFF2-40B4-BE49-F238E27FC236}">
                <a16:creationId xmlns:a16="http://schemas.microsoft.com/office/drawing/2014/main" id="{285BB3E8-83A6-4C25-97F5-807EADCE66CC}"/>
              </a:ext>
            </a:extLst>
          </p:cNvPr>
          <p:cNvCxnSpPr>
            <a:cxnSpLocks/>
          </p:cNvCxnSpPr>
          <p:nvPr/>
        </p:nvCxnSpPr>
        <p:spPr>
          <a:xfrm flipV="1">
            <a:off x="266065" y="1380701"/>
            <a:ext cx="2893895" cy="2555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6F6EA42-7F11-43DE-9268-1F307941C326}"/>
              </a:ext>
            </a:extLst>
          </p:cNvPr>
          <p:cNvCxnSpPr>
            <a:cxnSpLocks/>
          </p:cNvCxnSpPr>
          <p:nvPr/>
        </p:nvCxnSpPr>
        <p:spPr>
          <a:xfrm>
            <a:off x="6096000" y="1531088"/>
            <a:ext cx="0" cy="47119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525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49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8" name="文本框 17">
            <a:extLst>
              <a:ext uri="{FF2B5EF4-FFF2-40B4-BE49-F238E27FC236}">
                <a16:creationId xmlns:a16="http://schemas.microsoft.com/office/drawing/2014/main" id="{00C5EAA1-CD28-47A7-A0E1-0F2EA57003C9}"/>
              </a:ext>
            </a:extLst>
          </p:cNvPr>
          <p:cNvSpPr txBox="1"/>
          <p:nvPr/>
        </p:nvSpPr>
        <p:spPr>
          <a:xfrm>
            <a:off x="335360" y="692696"/>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2</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）模型相关解释和模型无关解释</a:t>
            </a:r>
            <a:endParaRPr kumimoji="0" lang="zh-CN" altLang="zh-CN" sz="1800" b="1" i="0" u="none" strike="noStrike" kern="100" cap="none" spc="0" normalizeH="0" baseline="0" noProof="0" dirty="0">
              <a:ln>
                <a:noFill/>
              </a:ln>
              <a:solidFill>
                <a:srgbClr val="44546A"/>
              </a:solidFill>
              <a:effectLst/>
              <a:uLnTx/>
              <a:uFillTx/>
            </a:endParaRPr>
          </a:p>
        </p:txBody>
      </p:sp>
      <p:sp>
        <p:nvSpPr>
          <p:cNvPr id="19" name="文本框 18">
            <a:extLst>
              <a:ext uri="{FF2B5EF4-FFF2-40B4-BE49-F238E27FC236}">
                <a16:creationId xmlns:a16="http://schemas.microsoft.com/office/drawing/2014/main" id="{80A2AE04-C906-40D1-99C2-AABD6ADED310}"/>
              </a:ext>
            </a:extLst>
          </p:cNvPr>
          <p:cNvSpPr txBox="1"/>
          <p:nvPr/>
        </p:nvSpPr>
        <p:spPr>
          <a:xfrm>
            <a:off x="4007768" y="1409175"/>
            <a:ext cx="4176464" cy="369332"/>
          </a:xfrm>
          <a:prstGeom prst="rect">
            <a:avLst/>
          </a:prstGeom>
          <a:noFill/>
        </p:spPr>
        <p:txBody>
          <a:bodyPr wrap="square">
            <a:spAutoFit/>
          </a:bodyPr>
          <a:lstStyle/>
          <a:p>
            <a:pPr fontAlgn="base">
              <a:spcBef>
                <a:spcPct val="0"/>
              </a:spcBef>
              <a:spcAft>
                <a:spcPct val="0"/>
              </a:spcAft>
            </a:pPr>
            <a:r>
              <a:rPr lang="zh-CN" altLang="zh-CN"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4-4  </a:t>
            </a:r>
            <a:r>
              <a:rPr lang="zh-CN" altLang="zh-CN"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模型相关</a:t>
            </a:r>
            <a:r>
              <a:rPr lang="en-US" altLang="zh-CN"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模型无关的可解释方法</a:t>
            </a:r>
            <a:endParaRPr lang="zh-CN" altLang="en-US" dirty="0">
              <a:solidFill>
                <a:schemeClr val="accent1">
                  <a:lumMod val="75000"/>
                </a:schemeClr>
              </a:solidFill>
              <a:latin typeface="Times New Roman" panose="02020603050405020304" pitchFamily="18" charset="0"/>
              <a:ea typeface="宋体" pitchFamily="2" charset="-122"/>
              <a:cs typeface="Times New Roman" panose="02020603050405020304" pitchFamily="18" charset="0"/>
            </a:endParaRPr>
          </a:p>
        </p:txBody>
      </p:sp>
      <p:graphicFrame>
        <p:nvGraphicFramePr>
          <p:cNvPr id="20" name="表格 19">
            <a:extLst>
              <a:ext uri="{FF2B5EF4-FFF2-40B4-BE49-F238E27FC236}">
                <a16:creationId xmlns:a16="http://schemas.microsoft.com/office/drawing/2014/main" id="{5708D4EF-A07F-4C65-95DC-FB20025EC010}"/>
              </a:ext>
            </a:extLst>
          </p:cNvPr>
          <p:cNvGraphicFramePr>
            <a:graphicFrameLocks noGrp="1"/>
          </p:cNvGraphicFramePr>
          <p:nvPr>
            <p:extLst>
              <p:ext uri="{D42A27DB-BD31-4B8C-83A1-F6EECF244321}">
                <p14:modId xmlns:p14="http://schemas.microsoft.com/office/powerpoint/2010/main" val="4032366413"/>
              </p:ext>
            </p:extLst>
          </p:nvPr>
        </p:nvGraphicFramePr>
        <p:xfrm>
          <a:off x="1775520" y="1916832"/>
          <a:ext cx="8424936" cy="3785034"/>
        </p:xfrm>
        <a:graphic>
          <a:graphicData uri="http://schemas.openxmlformats.org/drawingml/2006/table">
            <a:tbl>
              <a:tblPr firstRow="1" firstCol="1" bandRow="1"/>
              <a:tblGrid>
                <a:gridCol w="1488749">
                  <a:extLst>
                    <a:ext uri="{9D8B030D-6E8A-4147-A177-3AD203B41FA5}">
                      <a16:colId xmlns:a16="http://schemas.microsoft.com/office/drawing/2014/main" val="2553579464"/>
                    </a:ext>
                  </a:extLst>
                </a:gridCol>
                <a:gridCol w="3335787">
                  <a:extLst>
                    <a:ext uri="{9D8B030D-6E8A-4147-A177-3AD203B41FA5}">
                      <a16:colId xmlns:a16="http://schemas.microsoft.com/office/drawing/2014/main" val="2301987870"/>
                    </a:ext>
                  </a:extLst>
                </a:gridCol>
                <a:gridCol w="3600400">
                  <a:extLst>
                    <a:ext uri="{9D8B030D-6E8A-4147-A177-3AD203B41FA5}">
                      <a16:colId xmlns:a16="http://schemas.microsoft.com/office/drawing/2014/main" val="2879442206"/>
                    </a:ext>
                  </a:extLst>
                </a:gridCol>
              </a:tblGrid>
              <a:tr h="443596">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400" kern="100" dirty="0">
                          <a:effectLst/>
                          <a:latin typeface="华文仿宋" panose="02010600040101010101" pitchFamily="2" charset="-122"/>
                          <a:ea typeface="华文仿宋" panose="02010600040101010101" pitchFamily="2" charset="-122"/>
                        </a:rPr>
                        <a:t> </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altLang="zh-CN" sz="1400" kern="100" dirty="0">
                          <a:effectLst/>
                          <a:latin typeface="华文仿宋" panose="02010600040101010101" pitchFamily="2" charset="-122"/>
                          <a:ea typeface="华文仿宋" panose="02010600040101010101" pitchFamily="2" charset="-122"/>
                        </a:rPr>
                        <a:t>                      </a:t>
                      </a:r>
                      <a:r>
                        <a:rPr lang="zh-CN" sz="1400" kern="100" dirty="0">
                          <a:effectLst/>
                          <a:latin typeface="华文仿宋" panose="02010600040101010101" pitchFamily="2" charset="-122"/>
                          <a:ea typeface="华文仿宋" panose="02010600040101010101" pitchFamily="2" charset="-122"/>
                        </a:rPr>
                        <a:t>全局解释</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altLang="zh-CN" sz="1400" kern="100" dirty="0">
                          <a:effectLst/>
                          <a:latin typeface="华文仿宋" panose="02010600040101010101" pitchFamily="2" charset="-122"/>
                          <a:ea typeface="华文仿宋" panose="02010600040101010101" pitchFamily="2" charset="-122"/>
                        </a:rPr>
                        <a:t>                         </a:t>
                      </a:r>
                      <a:r>
                        <a:rPr lang="zh-CN" sz="1400" kern="100" dirty="0">
                          <a:effectLst/>
                          <a:latin typeface="华文仿宋" panose="02010600040101010101" pitchFamily="2" charset="-122"/>
                          <a:ea typeface="华文仿宋" panose="02010600040101010101" pitchFamily="2" charset="-122"/>
                        </a:rPr>
                        <a:t>局部解释</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871620544"/>
                  </a:ext>
                </a:extLst>
              </a:tr>
              <a:tr h="1534649">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zh-CN" sz="1400" kern="100" dirty="0">
                          <a:effectLst/>
                          <a:latin typeface="华文仿宋" panose="02010600040101010101" pitchFamily="2" charset="-122"/>
                          <a:ea typeface="华文仿宋" panose="02010600040101010101" pitchFamily="2" charset="-122"/>
                        </a:rPr>
                        <a:t>模型相关解释</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92000"/>
                        </a:lnSpc>
                      </a:pPr>
                      <a:endParaRPr lang="en-US" sz="1400" kern="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决策树</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回归模型</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朴素贝叶斯分类器</a:t>
                      </a:r>
                      <a:endParaRPr lang="zh-CN" sz="1400" kern="100" dirty="0">
                        <a:effectLst/>
                        <a:latin typeface="华文仿宋" panose="02010600040101010101" pitchFamily="2" charset="-122"/>
                        <a:ea typeface="华文仿宋" panose="02010600040101010101" pitchFamily="2" charset="-122"/>
                      </a:endParaRPr>
                    </a:p>
                    <a:p>
                      <a:pPr indent="127000">
                        <a:lnSpc>
                          <a:spcPct val="110000"/>
                        </a:lnSpc>
                      </a:pPr>
                      <a:r>
                        <a:rPr lang="en-US" sz="1400" kern="0" dirty="0">
                          <a:effectLst/>
                          <a:latin typeface="华文仿宋" panose="02010600040101010101" pitchFamily="2" charset="-122"/>
                          <a:ea typeface="华文仿宋" panose="02010600040101010101" pitchFamily="2" charset="-122"/>
                        </a:rPr>
                        <a:t>— GNN</a:t>
                      </a:r>
                      <a:r>
                        <a:rPr lang="zh-CN" sz="1400" kern="0" dirty="0">
                          <a:effectLst/>
                          <a:latin typeface="华文仿宋" panose="02010600040101010101" pitchFamily="2" charset="-122"/>
                          <a:ea typeface="华文仿宋" panose="02010600040101010101" pitchFamily="2" charset="-122"/>
                        </a:rPr>
                        <a:t>解释器</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92000"/>
                        </a:lnSpc>
                      </a:pPr>
                      <a:endParaRPr lang="en-US" sz="1400" kern="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规则集（针对特定个体）</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决策树（通过树分解）</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大多数基于视觉分析的方法</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K</a:t>
                      </a:r>
                      <a:r>
                        <a:rPr lang="zh-CN" sz="1400" kern="0" dirty="0">
                          <a:effectLst/>
                          <a:latin typeface="华文仿宋" panose="02010600040101010101" pitchFamily="2" charset="-122"/>
                          <a:ea typeface="华文仿宋" panose="02010600040101010101" pitchFamily="2" charset="-122"/>
                        </a:rPr>
                        <a:t>近邻（</a:t>
                      </a:r>
                      <a:r>
                        <a:rPr lang="en-US" sz="1400" kern="0" dirty="0">
                          <a:effectLst/>
                          <a:latin typeface="华文仿宋" panose="02010600040101010101" pitchFamily="2" charset="-122"/>
                          <a:ea typeface="华文仿宋" panose="02010600040101010101" pitchFamily="2" charset="-122"/>
                        </a:rPr>
                        <a:t>KNN</a:t>
                      </a:r>
                      <a:r>
                        <a:rPr lang="zh-CN" sz="1400" kern="0" dirty="0">
                          <a:effectLst/>
                          <a:latin typeface="华文仿宋" panose="02010600040101010101" pitchFamily="2" charset="-122"/>
                          <a:ea typeface="华文仿宋" panose="02010600040101010101" pitchFamily="2" charset="-122"/>
                        </a:rPr>
                        <a:t>）</a:t>
                      </a:r>
                      <a:endParaRPr lang="zh-CN" sz="1400" kern="100" dirty="0">
                        <a:effectLst/>
                        <a:latin typeface="华文仿宋" panose="02010600040101010101" pitchFamily="2" charset="-122"/>
                        <a:ea typeface="华文仿宋" panose="02010600040101010101" pitchFamily="2" charset="-122"/>
                      </a:endParaRPr>
                    </a:p>
                    <a:p>
                      <a:pPr indent="127000">
                        <a:lnSpc>
                          <a:spcPct val="110000"/>
                        </a:lnSpc>
                      </a:pPr>
                      <a:r>
                        <a:rPr lang="en-US" sz="1400" kern="0" dirty="0">
                          <a:effectLst/>
                          <a:latin typeface="华文仿宋" panose="02010600040101010101" pitchFamily="2" charset="-122"/>
                          <a:ea typeface="华文仿宋" panose="02010600040101010101" pitchFamily="2" charset="-122"/>
                        </a:rPr>
                        <a:t>— GNN</a:t>
                      </a:r>
                      <a:r>
                        <a:rPr lang="zh-CN" sz="1400" kern="0" dirty="0">
                          <a:effectLst/>
                          <a:latin typeface="华文仿宋" panose="02010600040101010101" pitchFamily="2" charset="-122"/>
                          <a:ea typeface="华文仿宋" panose="02010600040101010101" pitchFamily="2" charset="-122"/>
                        </a:rPr>
                        <a:t>解释器</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10164398"/>
                  </a:ext>
                </a:extLst>
              </a:tr>
              <a:tr h="1806789">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zh-CN" sz="1400" kern="100" dirty="0">
                          <a:effectLst/>
                          <a:latin typeface="华文仿宋" panose="02010600040101010101" pitchFamily="2" charset="-122"/>
                          <a:ea typeface="华文仿宋" panose="02010600040101010101" pitchFamily="2" charset="-122"/>
                        </a:rPr>
                        <a:t>模型无关解释</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92000"/>
                        </a:lnSpc>
                      </a:pPr>
                      <a:endParaRPr lang="en-US" sz="1400" kern="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模型压缩</a:t>
                      </a:r>
                      <a:r>
                        <a:rPr lang="en-US" sz="1400" kern="0" dirty="0">
                          <a:effectLst/>
                          <a:latin typeface="华文仿宋" panose="02010600040101010101" pitchFamily="2" charset="-122"/>
                          <a:ea typeface="华文仿宋" panose="02010600040101010101" pitchFamily="2" charset="-122"/>
                        </a:rPr>
                        <a:t>/</a:t>
                      </a:r>
                      <a:r>
                        <a:rPr lang="zh-CN" sz="1400" kern="0" dirty="0">
                          <a:effectLst/>
                          <a:latin typeface="华文仿宋" panose="02010600040101010101" pitchFamily="2" charset="-122"/>
                          <a:ea typeface="华文仿宋" panose="02010600040101010101" pitchFamily="2" charset="-122"/>
                        </a:rPr>
                        <a:t>知识蒸馏</a:t>
                      </a:r>
                      <a:r>
                        <a:rPr lang="en-US" sz="1400" kern="0" dirty="0">
                          <a:effectLst/>
                          <a:latin typeface="华文仿宋" panose="02010600040101010101" pitchFamily="2" charset="-122"/>
                          <a:ea typeface="华文仿宋" panose="02010600040101010101" pitchFamily="2" charset="-122"/>
                        </a:rPr>
                        <a:t>/</a:t>
                      </a:r>
                      <a:r>
                        <a:rPr lang="zh-CN" sz="1400" kern="0" dirty="0">
                          <a:effectLst/>
                          <a:latin typeface="华文仿宋" panose="02010600040101010101" pitchFamily="2" charset="-122"/>
                          <a:ea typeface="华文仿宋" panose="02010600040101010101" pitchFamily="2" charset="-122"/>
                        </a:rPr>
                        <a:t>全局代理模型的不同变体</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部分依赖图（</a:t>
                      </a:r>
                      <a:r>
                        <a:rPr lang="en-US" sz="1400" kern="0" dirty="0">
                          <a:effectLst/>
                          <a:latin typeface="华文仿宋" panose="02010600040101010101" pitchFamily="2" charset="-122"/>
                          <a:ea typeface="华文仿宋" panose="02010600040101010101" pitchFamily="2" charset="-122"/>
                        </a:rPr>
                        <a:t>PDP</a:t>
                      </a:r>
                      <a:r>
                        <a:rPr lang="zh-CN" sz="1400" kern="0" dirty="0">
                          <a:effectLst/>
                          <a:latin typeface="华文仿宋" panose="02010600040101010101" pitchFamily="2" charset="-122"/>
                          <a:ea typeface="华文仿宋" panose="02010600040101010101" pitchFamily="2" charset="-122"/>
                        </a:rPr>
                        <a:t>）</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个体条件期望（</a:t>
                      </a:r>
                      <a:r>
                        <a:rPr lang="en-US" sz="1400" kern="0" dirty="0">
                          <a:effectLst/>
                          <a:latin typeface="华文仿宋" panose="02010600040101010101" pitchFamily="2" charset="-122"/>
                          <a:ea typeface="华文仿宋" panose="02010600040101010101" pitchFamily="2" charset="-122"/>
                        </a:rPr>
                        <a:t>ICE</a:t>
                      </a:r>
                      <a:r>
                        <a:rPr lang="zh-CN" sz="1400" kern="0" dirty="0">
                          <a:effectLst/>
                          <a:latin typeface="华文仿宋" panose="02010600040101010101" pitchFamily="2" charset="-122"/>
                          <a:ea typeface="华文仿宋" panose="02010600040101010101" pitchFamily="2" charset="-122"/>
                        </a:rPr>
                        <a:t>）图</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通过透明近似的黑箱解释（</a:t>
                      </a:r>
                      <a:r>
                        <a:rPr lang="en-US" sz="1400" kern="0" dirty="0">
                          <a:effectLst/>
                          <a:latin typeface="华文仿宋" panose="02010600040101010101" pitchFamily="2" charset="-122"/>
                          <a:ea typeface="华文仿宋" panose="02010600040101010101" pitchFamily="2" charset="-122"/>
                        </a:rPr>
                        <a:t>BETA</a:t>
                      </a:r>
                      <a:r>
                        <a:rPr lang="zh-CN" sz="1400" kern="0" dirty="0">
                          <a:effectLst/>
                          <a:latin typeface="华文仿宋" panose="02010600040101010101" pitchFamily="2" charset="-122"/>
                          <a:ea typeface="华文仿宋" panose="02010600040101010101" pitchFamily="2" charset="-122"/>
                        </a:rPr>
                        <a:t>）</a:t>
                      </a:r>
                      <a:endParaRPr lang="zh-CN" sz="1400" kern="100" dirty="0">
                        <a:effectLst/>
                        <a:latin typeface="华文仿宋" panose="02010600040101010101" pitchFamily="2" charset="-122"/>
                        <a:ea typeface="华文仿宋" panose="02010600040101010101" pitchFamily="2" charset="-122"/>
                      </a:endParaRPr>
                    </a:p>
                    <a:p>
                      <a:pPr indent="127000">
                        <a:lnSpc>
                          <a:spcPct val="110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通过子空间解释（</a:t>
                      </a:r>
                      <a:r>
                        <a:rPr lang="en-US" sz="1400" kern="0" dirty="0">
                          <a:effectLst/>
                          <a:latin typeface="华文仿宋" panose="02010600040101010101" pitchFamily="2" charset="-122"/>
                          <a:ea typeface="华文仿宋" panose="02010600040101010101" pitchFamily="2" charset="-122"/>
                        </a:rPr>
                        <a:t>MUSE</a:t>
                      </a:r>
                      <a:r>
                        <a:rPr lang="zh-CN" sz="1400" kern="0" dirty="0">
                          <a:effectLst/>
                          <a:latin typeface="华文仿宋" panose="02010600040101010101" pitchFamily="2" charset="-122"/>
                          <a:ea typeface="华文仿宋" panose="02010600040101010101" pitchFamily="2" charset="-122"/>
                        </a:rPr>
                        <a:t>）理解模型</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92000"/>
                        </a:lnSpc>
                      </a:pPr>
                      <a:endParaRPr lang="en-US" sz="1400" kern="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模型无关的局部可解释（</a:t>
                      </a:r>
                      <a:r>
                        <a:rPr lang="en-US" sz="1400" kern="0" dirty="0">
                          <a:effectLst/>
                          <a:latin typeface="华文仿宋" panose="02010600040101010101" pitchFamily="2" charset="-122"/>
                          <a:ea typeface="华文仿宋" panose="02010600040101010101" pitchFamily="2" charset="-122"/>
                        </a:rPr>
                        <a:t>LIME</a:t>
                      </a:r>
                      <a:r>
                        <a:rPr lang="zh-CN" sz="1400" kern="0" dirty="0">
                          <a:effectLst/>
                          <a:latin typeface="华文仿宋" panose="02010600040101010101" pitchFamily="2" charset="-122"/>
                          <a:ea typeface="华文仿宋" panose="02010600040101010101" pitchFamily="2" charset="-122"/>
                        </a:rPr>
                        <a:t>）</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SHAP</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Anchors </a:t>
                      </a:r>
                      <a:endParaRPr lang="zh-CN" sz="1400" kern="100" dirty="0">
                        <a:effectLst/>
                        <a:latin typeface="华文仿宋" panose="02010600040101010101" pitchFamily="2" charset="-122"/>
                        <a:ea typeface="华文仿宋" panose="02010600040101010101" pitchFamily="2" charset="-122"/>
                      </a:endParaRPr>
                    </a:p>
                    <a:p>
                      <a:pPr indent="127000">
                        <a:lnSpc>
                          <a:spcPct val="92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注意力地图可视化</a:t>
                      </a:r>
                      <a:endParaRPr lang="zh-CN" sz="1400" kern="100" dirty="0">
                        <a:effectLst/>
                        <a:latin typeface="华文仿宋" panose="02010600040101010101" pitchFamily="2" charset="-122"/>
                        <a:ea typeface="华文仿宋" panose="02010600040101010101" pitchFamily="2" charset="-122"/>
                      </a:endParaRPr>
                    </a:p>
                    <a:p>
                      <a:pPr indent="127000">
                        <a:lnSpc>
                          <a:spcPct val="110000"/>
                        </a:lnSpc>
                      </a:pPr>
                      <a:r>
                        <a:rPr lang="en-US" sz="1400" kern="0" dirty="0">
                          <a:effectLst/>
                          <a:latin typeface="华文仿宋" panose="02010600040101010101" pitchFamily="2" charset="-122"/>
                          <a:ea typeface="华文仿宋" panose="02010600040101010101" pitchFamily="2" charset="-122"/>
                        </a:rPr>
                        <a:t>— </a:t>
                      </a:r>
                      <a:r>
                        <a:rPr lang="zh-CN" sz="1400" kern="0" dirty="0">
                          <a:effectLst/>
                          <a:latin typeface="华文仿宋" panose="02010600040101010101" pitchFamily="2" charset="-122"/>
                          <a:ea typeface="华文仿宋" panose="02010600040101010101" pitchFamily="2" charset="-122"/>
                        </a:rPr>
                        <a:t>通过子空间解释（</a:t>
                      </a:r>
                      <a:r>
                        <a:rPr lang="en-US" sz="1400" kern="0" dirty="0">
                          <a:effectLst/>
                          <a:latin typeface="华文仿宋" panose="02010600040101010101" pitchFamily="2" charset="-122"/>
                          <a:ea typeface="华文仿宋" panose="02010600040101010101" pitchFamily="2" charset="-122"/>
                        </a:rPr>
                        <a:t>MUSE</a:t>
                      </a:r>
                      <a:r>
                        <a:rPr lang="zh-CN" sz="1400" kern="0" dirty="0">
                          <a:effectLst/>
                          <a:latin typeface="华文仿宋" panose="02010600040101010101" pitchFamily="2" charset="-122"/>
                          <a:ea typeface="华文仿宋" panose="02010600040101010101" pitchFamily="2" charset="-122"/>
                        </a:rPr>
                        <a:t>）理解模型</a:t>
                      </a:r>
                      <a:endParaRPr lang="zh-CN" sz="14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975533354"/>
                  </a:ext>
                </a:extLst>
              </a:tr>
            </a:tbl>
          </a:graphicData>
        </a:graphic>
      </p:graphicFrame>
      <p:sp>
        <p:nvSpPr>
          <p:cNvPr id="21" name="文本框 20">
            <a:extLst>
              <a:ext uri="{FF2B5EF4-FFF2-40B4-BE49-F238E27FC236}">
                <a16:creationId xmlns:a16="http://schemas.microsoft.com/office/drawing/2014/main" id="{235B8780-BDCA-47B9-A07F-57B60BB7EEDD}"/>
              </a:ext>
            </a:extLst>
          </p:cNvPr>
          <p:cNvSpPr txBox="1"/>
          <p:nvPr/>
        </p:nvSpPr>
        <p:spPr>
          <a:xfrm>
            <a:off x="5231904" y="5764932"/>
            <a:ext cx="6122194" cy="34612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i="1" kern="100" dirty="0">
                <a:solidFill>
                  <a:schemeClr val="accent1">
                    <a:lumMod val="75000"/>
                  </a:schemeClr>
                </a:solidFill>
                <a:ea typeface="宋体" panose="02010600030101010101" pitchFamily="2" charset="-122"/>
                <a:cs typeface="Times New Roman" panose="02020603050405020304" pitchFamily="18" charset="0"/>
              </a:rPr>
              <a:t>（来源</a:t>
            </a:r>
            <a:r>
              <a:rPr lang="en-US" altLang="zh-CN" sz="1600" i="1" kern="100" dirty="0">
                <a:solidFill>
                  <a:schemeClr val="accent1">
                    <a:lumMod val="75000"/>
                  </a:schemeClr>
                </a:solidFill>
                <a:cs typeface="Times New Roman" panose="02020603050405020304" pitchFamily="18" charset="0"/>
              </a:rPr>
              <a:t>:</a:t>
            </a:r>
            <a:r>
              <a:rPr lang="en-US" altLang="zh-CN" sz="1600" i="1" kern="100" dirty="0">
                <a:solidFill>
                  <a:schemeClr val="accent1">
                    <a:lumMod val="75000"/>
                  </a:schemeClr>
                </a:solidFill>
                <a:latin typeface="Times New Roman" panose="02020603050405020304" pitchFamily="18" charset="0"/>
                <a:cs typeface="Times New Roman" panose="02020603050405020304" pitchFamily="18" charset="0"/>
              </a:rPr>
              <a:t> </a:t>
            </a:r>
            <a:r>
              <a:rPr lang="en-US" altLang="zh-CN" sz="1600" i="1" kern="100" dirty="0" err="1">
                <a:solidFill>
                  <a:schemeClr val="accent1">
                    <a:lumMod val="75000"/>
                  </a:schemeClr>
                </a:solidFill>
                <a:latin typeface="Times New Roman" panose="02020603050405020304" pitchFamily="18" charset="0"/>
                <a:cs typeface="Times New Roman" panose="02020603050405020304" pitchFamily="18" charset="0"/>
              </a:rPr>
              <a:t>Stiglic</a:t>
            </a:r>
            <a:r>
              <a:rPr lang="en-US" altLang="zh-CN" sz="1600" i="1" kern="100" dirty="0">
                <a:solidFill>
                  <a:schemeClr val="accent1">
                    <a:lumMod val="75000"/>
                  </a:schemeClr>
                </a:solidFill>
                <a:latin typeface="Times New Roman" panose="02020603050405020304" pitchFamily="18" charset="0"/>
                <a:cs typeface="Times New Roman" panose="02020603050405020304" pitchFamily="18" charset="0"/>
              </a:rPr>
              <a:t> G, </a:t>
            </a:r>
            <a:r>
              <a:rPr lang="en-US" altLang="zh-CN" sz="1600" i="1" kern="100" dirty="0" err="1">
                <a:solidFill>
                  <a:schemeClr val="accent1">
                    <a:lumMod val="75000"/>
                  </a:schemeClr>
                </a:solidFill>
                <a:latin typeface="Times New Roman" panose="02020603050405020304" pitchFamily="18" charset="0"/>
                <a:cs typeface="Times New Roman" panose="02020603050405020304" pitchFamily="18" charset="0"/>
              </a:rPr>
              <a:t>Kocbek</a:t>
            </a:r>
            <a:r>
              <a:rPr lang="en-US" altLang="zh-CN" sz="1600" i="1" kern="100" dirty="0">
                <a:solidFill>
                  <a:schemeClr val="accent1">
                    <a:lumMod val="75000"/>
                  </a:schemeClr>
                </a:solidFill>
                <a:latin typeface="Times New Roman" panose="02020603050405020304" pitchFamily="18" charset="0"/>
                <a:cs typeface="Times New Roman" panose="02020603050405020304" pitchFamily="18" charset="0"/>
              </a:rPr>
              <a:t> P, </a:t>
            </a:r>
            <a:r>
              <a:rPr lang="en-US" altLang="zh-CN" sz="1600" i="1" kern="100" dirty="0" err="1">
                <a:solidFill>
                  <a:schemeClr val="accent1">
                    <a:lumMod val="75000"/>
                  </a:schemeClr>
                </a:solidFill>
                <a:latin typeface="Times New Roman" panose="02020603050405020304" pitchFamily="18" charset="0"/>
                <a:cs typeface="Times New Roman" panose="02020603050405020304" pitchFamily="18" charset="0"/>
              </a:rPr>
              <a:t>Fijacko</a:t>
            </a:r>
            <a:r>
              <a:rPr lang="en-US" altLang="zh-CN" sz="1600" i="1" kern="100" dirty="0">
                <a:solidFill>
                  <a:schemeClr val="accent1">
                    <a:lumMod val="75000"/>
                  </a:schemeClr>
                </a:solidFill>
                <a:latin typeface="Times New Roman" panose="02020603050405020304" pitchFamily="18" charset="0"/>
                <a:cs typeface="Times New Roman" panose="02020603050405020304" pitchFamily="18" charset="0"/>
              </a:rPr>
              <a:t> N,2020</a:t>
            </a:r>
            <a:r>
              <a:rPr lang="zh-CN" altLang="zh-CN" sz="1600" kern="100" dirty="0">
                <a:solidFill>
                  <a:schemeClr val="accent1">
                    <a:lumMod val="75000"/>
                  </a:schemeClr>
                </a:solidFill>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cs typeface="Times New Roman" panose="02020603050405020304" pitchFamily="18" charset="0"/>
            </a:endParaRPr>
          </a:p>
        </p:txBody>
      </p:sp>
      <p:cxnSp>
        <p:nvCxnSpPr>
          <p:cNvPr id="22" name="直接连接符 21">
            <a:extLst>
              <a:ext uri="{FF2B5EF4-FFF2-40B4-BE49-F238E27FC236}">
                <a16:creationId xmlns:a16="http://schemas.microsoft.com/office/drawing/2014/main" id="{2480CCC7-D587-417B-A853-CAE87D442A6A}"/>
              </a:ext>
            </a:extLst>
          </p:cNvPr>
          <p:cNvCxnSpPr>
            <a:cxnSpLocks/>
          </p:cNvCxnSpPr>
          <p:nvPr/>
        </p:nvCxnSpPr>
        <p:spPr>
          <a:xfrm flipV="1">
            <a:off x="502562" y="1153656"/>
            <a:ext cx="3505206" cy="6560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98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5</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1416358" y="2459666"/>
            <a:ext cx="4320480"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4.1 </a:t>
            </a:r>
            <a:r>
              <a:rPr lang="zh-CN" altLang="zh-CN" sz="4800" kern="0" dirty="0">
                <a:ln/>
                <a:solidFill>
                  <a:srgbClr val="44546A"/>
                </a:solidFill>
                <a:effectLst>
                  <a:reflection blurRad="6350" stA="53000" endA="300" endPos="35500" dir="5400000" sy="-90000" algn="bl" rotWithShape="0"/>
                </a:effectLst>
              </a:rPr>
              <a:t>数据</a:t>
            </a:r>
            <a:r>
              <a:rPr lang="zh-CN" altLang="en-US" sz="4800" kern="0" dirty="0">
                <a:ln/>
                <a:solidFill>
                  <a:srgbClr val="44546A"/>
                </a:solidFill>
                <a:effectLst>
                  <a:reflection blurRad="6350" stA="53000" endA="300" endPos="35500" dir="5400000" sy="-90000" algn="bl" rotWithShape="0"/>
                </a:effectLst>
              </a:rPr>
              <a:t>科学</a:t>
            </a:r>
          </a:p>
        </p:txBody>
      </p:sp>
      <p:sp>
        <p:nvSpPr>
          <p:cNvPr id="13" name="副标题 6">
            <a:extLst>
              <a:ext uri="{FF2B5EF4-FFF2-40B4-BE49-F238E27FC236}">
                <a16:creationId xmlns:a16="http://schemas.microsoft.com/office/drawing/2014/main" id="{D2264C5B-C753-46C2-8560-C3DB5C97BCD8}"/>
              </a:ext>
            </a:extLst>
          </p:cNvPr>
          <p:cNvSpPr txBox="1">
            <a:spLocks/>
          </p:cNvSpPr>
          <p:nvPr/>
        </p:nvSpPr>
        <p:spPr bwMode="auto">
          <a:xfrm>
            <a:off x="3935760" y="4160963"/>
            <a:ext cx="4320480" cy="743021"/>
          </a:xfrm>
          <a:prstGeom prst="rect">
            <a:avLst/>
          </a:prstGeom>
          <a:noFill/>
          <a:ln w="9525">
            <a:noFill/>
            <a:miter lim="800000"/>
          </a:ln>
        </p:spPr>
        <p:txBody>
          <a:bodyPr vert="horz" wrap="square" lIns="91440" tIns="45720" rIns="91440" bIns="45720" numCol="1" anchor="t" anchorCtr="0" compatLnSpc="1"/>
          <a:lstStyle>
            <a:lvl1pPr marL="0" indent="0" algn="l" rtl="0" eaLnBrk="0" fontAlgn="base" hangingPunct="0">
              <a:spcBef>
                <a:spcPct val="20000"/>
              </a:spcBef>
              <a:spcAft>
                <a:spcPct val="0"/>
              </a:spcAft>
              <a:buClr>
                <a:schemeClr val="hlink"/>
              </a:buClr>
              <a:buFont typeface="Wingdings" panose="05000000000000000000"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dirty="0">
                <a:ln>
                  <a:noFill/>
                </a:ln>
                <a:solidFill>
                  <a:sysClr val="windowText" lastClr="000000"/>
                </a:solidFill>
                <a:effectLst/>
                <a:uLnTx/>
                <a:uFillTx/>
                <a:latin typeface="Arial"/>
                <a:ea typeface="宋体"/>
                <a:cs typeface="+mn-cs"/>
              </a:rPr>
              <a:t>▼4.2 </a:t>
            </a:r>
            <a:r>
              <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rPr>
              <a:t>认知科学</a:t>
            </a:r>
          </a:p>
        </p:txBody>
      </p:sp>
    </p:spTree>
    <p:custDataLst>
      <p:tags r:id="rId1"/>
    </p:custDataLst>
    <p:extLst>
      <p:ext uri="{BB962C8B-B14F-4D97-AF65-F5344CB8AC3E}">
        <p14:creationId xmlns:p14="http://schemas.microsoft.com/office/powerpoint/2010/main" val="3625705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9F8073EC-2578-4EB8-8912-340C4547085B}"/>
              </a:ext>
            </a:extLst>
          </p:cNvPr>
          <p:cNvSpPr txBox="1"/>
          <p:nvPr/>
        </p:nvSpPr>
        <p:spPr>
          <a:xfrm>
            <a:off x="263352" y="548680"/>
            <a:ext cx="6122194"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3</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）局部解释和全局解释</a:t>
            </a:r>
            <a:endParaRPr kumimoji="0" lang="zh-CN" altLang="zh-CN" sz="1800" b="1" i="0" u="none" strike="noStrike" kern="100" cap="none" spc="0" normalizeH="0" baseline="0" noProof="0" dirty="0">
              <a:ln>
                <a:noFill/>
              </a:ln>
              <a:solidFill>
                <a:srgbClr val="44546A"/>
              </a:solidFill>
              <a:effectLst/>
              <a:uLnTx/>
              <a:uFillTx/>
            </a:endParaRPr>
          </a:p>
        </p:txBody>
      </p:sp>
      <p:pic>
        <p:nvPicPr>
          <p:cNvPr id="18" name="图片 17" descr="图示&#10;&#10;描述已自动生成">
            <a:extLst>
              <a:ext uri="{FF2B5EF4-FFF2-40B4-BE49-F238E27FC236}">
                <a16:creationId xmlns:a16="http://schemas.microsoft.com/office/drawing/2014/main" id="{0E9448D2-98EF-41CF-8F52-BD85B732ED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319" y="1407717"/>
            <a:ext cx="6600321" cy="3965499"/>
          </a:xfrm>
          <a:prstGeom prst="rect">
            <a:avLst/>
          </a:prstGeom>
        </p:spPr>
      </p:pic>
      <p:sp>
        <p:nvSpPr>
          <p:cNvPr id="19" name="文本框 18">
            <a:extLst>
              <a:ext uri="{FF2B5EF4-FFF2-40B4-BE49-F238E27FC236}">
                <a16:creationId xmlns:a16="http://schemas.microsoft.com/office/drawing/2014/main" id="{38FA7CE3-4518-478F-9258-9773C177BEEF}"/>
              </a:ext>
            </a:extLst>
          </p:cNvPr>
          <p:cNvSpPr txBox="1"/>
          <p:nvPr/>
        </p:nvSpPr>
        <p:spPr>
          <a:xfrm>
            <a:off x="3327146" y="5727573"/>
            <a:ext cx="6122194" cy="372153"/>
          </a:xfrm>
          <a:prstGeom prst="rect">
            <a:avLst/>
          </a:prstGeom>
          <a:noFill/>
        </p:spPr>
        <p:txBody>
          <a:bodyPr wrap="square">
            <a:spAutoFit/>
          </a:bodyPr>
          <a:lstStyle/>
          <a:p>
            <a:pPr indent="1270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4-53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局部解释和全局解释的对比</a:t>
            </a:r>
            <a:endParaRPr lang="zh-CN" altLang="zh-CN" kern="100" dirty="0">
              <a:latin typeface="Times New Roman" panose="02020603050405020304" pitchFamily="18" charset="0"/>
              <a:cs typeface="Times New Roman" panose="02020603050405020304" pitchFamily="18" charset="0"/>
            </a:endParaRPr>
          </a:p>
        </p:txBody>
      </p:sp>
      <p:cxnSp>
        <p:nvCxnSpPr>
          <p:cNvPr id="20" name="直接连接符 19">
            <a:extLst>
              <a:ext uri="{FF2B5EF4-FFF2-40B4-BE49-F238E27FC236}">
                <a16:creationId xmlns:a16="http://schemas.microsoft.com/office/drawing/2014/main" id="{0E70BF0D-9936-4947-A3B9-C7F28E037287}"/>
              </a:ext>
            </a:extLst>
          </p:cNvPr>
          <p:cNvCxnSpPr>
            <a:cxnSpLocks/>
          </p:cNvCxnSpPr>
          <p:nvPr/>
        </p:nvCxnSpPr>
        <p:spPr>
          <a:xfrm flipV="1">
            <a:off x="263352" y="1061370"/>
            <a:ext cx="2813001" cy="3280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401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4.4</a:t>
            </a:r>
            <a:r>
              <a:rPr lang="zh-CN" altLang="en-US" sz="1400" dirty="0">
                <a:solidFill>
                  <a:schemeClr val="bg1"/>
                </a:solidFill>
                <a:latin typeface="宋体" panose="02010600030101010101" pitchFamily="2" charset="-122"/>
                <a:ea typeface="宋体" panose="02010600030101010101" pitchFamily="2" charset="-122"/>
                <a:sym typeface="+mn-ea"/>
              </a:rPr>
              <a:t> 可解释性机器学习</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18" name="图片 17" descr="图示&#10;&#10;描述已自动生成">
            <a:extLst>
              <a:ext uri="{FF2B5EF4-FFF2-40B4-BE49-F238E27FC236}">
                <a16:creationId xmlns:a16="http://schemas.microsoft.com/office/drawing/2014/main" id="{B502F3F7-F70E-4C97-AA4F-5FE09E594D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632" y="1538337"/>
            <a:ext cx="6713246" cy="4057736"/>
          </a:xfrm>
          <a:prstGeom prst="rect">
            <a:avLst/>
          </a:prstGeom>
        </p:spPr>
      </p:pic>
      <p:sp>
        <p:nvSpPr>
          <p:cNvPr id="19" name="文本框 18">
            <a:extLst>
              <a:ext uri="{FF2B5EF4-FFF2-40B4-BE49-F238E27FC236}">
                <a16:creationId xmlns:a16="http://schemas.microsoft.com/office/drawing/2014/main" id="{514BA651-D977-4B2F-B9CF-2183E442E366}"/>
              </a:ext>
            </a:extLst>
          </p:cNvPr>
          <p:cNvSpPr txBox="1"/>
          <p:nvPr/>
        </p:nvSpPr>
        <p:spPr>
          <a:xfrm>
            <a:off x="2323831" y="5720674"/>
            <a:ext cx="7632848" cy="646331"/>
          </a:xfrm>
          <a:prstGeom prst="rect">
            <a:avLst/>
          </a:prstGeom>
          <a:noFill/>
        </p:spPr>
        <p:txBody>
          <a:bodyPr wrap="square">
            <a:spAutoFit/>
          </a:bodyPr>
          <a:lstStyle/>
          <a:p>
            <a:pPr algn="ctr" fontAlgn="base">
              <a:spcBef>
                <a:spcPct val="0"/>
              </a:spcBef>
              <a:spcAft>
                <a:spcPct val="0"/>
              </a:spcAft>
            </a:pPr>
            <a:r>
              <a:rPr lang="zh-CN" altLang="zh-CN"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4-54  </a:t>
            </a:r>
            <a:r>
              <a:rPr lang="zh-CN" altLang="zh-CN" dirty="0">
                <a:latin typeface="Times New Roman" panose="02020603050405020304" pitchFamily="18" charset="0"/>
                <a:ea typeface="宋体" panose="02010600030101010101" pitchFamily="2" charset="-122"/>
                <a:cs typeface="Times New Roman" panose="02020603050405020304" pitchFamily="18" charset="0"/>
              </a:rPr>
              <a:t>国家自然科学基金项目“预测性分析结果的数据故事化描述方法及关键技术”的研究边界及内容</a:t>
            </a:r>
            <a:endParaRPr lang="zh-CN" altLang="en-US" dirty="0">
              <a:latin typeface="Times New Roman" panose="02020603050405020304" pitchFamily="18" charset="0"/>
              <a:ea typeface="宋体"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2D649438-C934-4C45-AF20-E5064F607BCD}"/>
              </a:ext>
            </a:extLst>
          </p:cNvPr>
          <p:cNvSpPr txBox="1"/>
          <p:nvPr/>
        </p:nvSpPr>
        <p:spPr>
          <a:xfrm>
            <a:off x="2406523" y="639242"/>
            <a:ext cx="738722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4.4.3. </a:t>
            </a:r>
            <a:r>
              <a:rPr lang="zh-CN" altLang="en-US" sz="3200" b="1" kern="100" dirty="0">
                <a:solidFill>
                  <a:schemeClr val="accent5">
                    <a:lumMod val="50000"/>
                  </a:schemeClr>
                </a:solidFill>
                <a:effectLst/>
                <a:latin typeface="+mn-ea"/>
                <a:cs typeface="Times New Roman" panose="02020603050405020304" pitchFamily="18" charset="0"/>
              </a:rPr>
              <a:t>可解释性机器学习的应用</a:t>
            </a:r>
          </a:p>
        </p:txBody>
      </p:sp>
    </p:spTree>
    <p:extLst>
      <p:ext uri="{BB962C8B-B14F-4D97-AF65-F5344CB8AC3E}">
        <p14:creationId xmlns:p14="http://schemas.microsoft.com/office/powerpoint/2010/main" val="4219836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227224"/>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52</a:t>
            </a:fld>
            <a:endParaRPr lang="zh-CN" altLang="en-US" dirty="0"/>
          </a:p>
        </p:txBody>
      </p:sp>
      <p:sp>
        <p:nvSpPr>
          <p:cNvPr id="12" name="标题 5">
            <a:extLst>
              <a:ext uri="{FF2B5EF4-FFF2-40B4-BE49-F238E27FC236}">
                <a16:creationId xmlns:a16="http://schemas.microsoft.com/office/drawing/2014/main" id="{6B896230-AA82-4CC8-8D18-B14D6F5D958F}"/>
              </a:ext>
            </a:extLst>
          </p:cNvPr>
          <p:cNvSpPr txBox="1">
            <a:spLocks/>
          </p:cNvSpPr>
          <p:nvPr/>
        </p:nvSpPr>
        <p:spPr bwMode="auto">
          <a:xfrm>
            <a:off x="1127052" y="2431312"/>
            <a:ext cx="5745851"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4.5 </a:t>
            </a:r>
            <a:r>
              <a:rPr lang="zh-CN" altLang="en-US" sz="4800" kern="0" dirty="0">
                <a:ln/>
                <a:solidFill>
                  <a:srgbClr val="44546A"/>
                </a:solidFill>
                <a:effectLst>
                  <a:reflection blurRad="6350" stA="53000" endA="300" endPos="35500" dir="5400000" sy="-90000" algn="bl" rotWithShape="0"/>
                </a:effectLst>
              </a:rPr>
              <a:t>自然语言处理</a:t>
            </a:r>
          </a:p>
        </p:txBody>
      </p:sp>
      <p:sp>
        <p:nvSpPr>
          <p:cNvPr id="11" name="副标题 6">
            <a:extLst>
              <a:ext uri="{FF2B5EF4-FFF2-40B4-BE49-F238E27FC236}">
                <a16:creationId xmlns:a16="http://schemas.microsoft.com/office/drawing/2014/main" id="{BC45A31A-15D2-4AC4-9B84-AD7E25E8D0F6}"/>
              </a:ext>
            </a:extLst>
          </p:cNvPr>
          <p:cNvSpPr txBox="1">
            <a:spLocks/>
          </p:cNvSpPr>
          <p:nvPr/>
        </p:nvSpPr>
        <p:spPr>
          <a:xfrm>
            <a:off x="3935760" y="4077072"/>
            <a:ext cx="4320480" cy="1752600"/>
          </a:xfrm>
          <a:prstGeom prst="rect">
            <a:avLst/>
          </a:prstGeom>
        </p:spPr>
        <p:txBody>
          <a:bodyPr/>
          <a:lstStyle>
            <a:lvl1pPr marL="0" indent="0" algn="l" rtl="0" eaLnBrk="0" fontAlgn="base" hangingPunct="0">
              <a:spcBef>
                <a:spcPct val="20000"/>
              </a:spcBef>
              <a:spcAft>
                <a:spcPct val="0"/>
              </a:spcAft>
              <a:buClr>
                <a:schemeClr val="hlink"/>
              </a:buClr>
              <a:buFont typeface="Wingdings"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 4.4  </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可解释性机器学习</a:t>
            </a:r>
            <a:endParaRPr kumimoji="0" lang="en-US" altLang="zh-CN" sz="2000" b="0" i="0" u="none" strike="noStrike" kern="0" cap="none" spc="0" normalizeH="0" baseline="0" noProof="0" dirty="0">
              <a:ln>
                <a:noFill/>
              </a:ln>
              <a:solidFill>
                <a:sysClr val="window" lastClr="FFFFFF">
                  <a:lumMod val="50000"/>
                </a:sysClr>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3566438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09A4C5E-F784-4C8A-9CCD-A5E63DA87296}"/>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8" name="圆角矩形 1">
            <a:extLst>
              <a:ext uri="{FF2B5EF4-FFF2-40B4-BE49-F238E27FC236}">
                <a16:creationId xmlns:a16="http://schemas.microsoft.com/office/drawing/2014/main" id="{6756C9AF-DBE3-4886-A81F-3A7F897A0B4F}"/>
              </a:ext>
            </a:extLst>
          </p:cNvPr>
          <p:cNvSpPr/>
          <p:nvPr/>
        </p:nvSpPr>
        <p:spPr>
          <a:xfrm>
            <a:off x="8158896" y="2375276"/>
            <a:ext cx="3119613" cy="2743464"/>
          </a:xfrm>
          <a:prstGeom prst="roundRect">
            <a:avLst>
              <a:gd name="adj" fmla="val 5557"/>
            </a:avLst>
          </a:prstGeom>
          <a:solidFill>
            <a:schemeClr val="accent1">
              <a:lumMod val="75000"/>
            </a:scheme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266700" defTabSz="914400" eaLnBrk="1" fontAlgn="base" latinLnBrk="0" hangingPunct="1">
              <a:lnSpc>
                <a:spcPct val="150000"/>
              </a:lnSpc>
              <a:spcBef>
                <a:spcPct val="0"/>
              </a:spcBef>
              <a:spcAft>
                <a:spcPct val="0"/>
              </a:spcAft>
              <a:buClrTx/>
              <a:buSzTx/>
              <a:buFontTx/>
              <a:buNone/>
              <a:tabLst/>
              <a:defRPr/>
            </a:pP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自然语言处理（</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Natural Language Processing</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a:t>
            </a:r>
            <a:r>
              <a:rPr kumimoji="0" lang="en-US"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rPr>
              <a:t>NLP</a:t>
            </a:r>
            <a:r>
              <a:rPr kumimoji="0" lang="zh-CN" altLang="zh-CN" sz="1800" b="0" i="0" u="none" strike="noStrike" kern="1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）是人工智能的一个分支，主要研究目的是帮助计算机理解、解释和处理人类语言。</a:t>
            </a:r>
            <a:endParaRPr kumimoji="0" lang="zh-CN" altLang="zh-CN" sz="1800" b="0" i="0" u="none" strike="noStrike" kern="100" cap="none" spc="0" normalizeH="0" baseline="0" noProof="0" dirty="0">
              <a:ln>
                <a:noFill/>
              </a:ln>
              <a:solidFill>
                <a:prstClr val="white"/>
              </a:solidFill>
              <a:effectLst/>
              <a:uLnTx/>
              <a:uFillTx/>
              <a:latin typeface="Arial"/>
              <a:ea typeface="宋体"/>
              <a:cs typeface="Times New Roman" panose="02020603050405020304" pitchFamily="18" charset="0"/>
            </a:endParaRPr>
          </a:p>
        </p:txBody>
      </p:sp>
      <p:pic>
        <p:nvPicPr>
          <p:cNvPr id="20" name="pic">
            <a:extLst>
              <a:ext uri="{FF2B5EF4-FFF2-40B4-BE49-F238E27FC236}">
                <a16:creationId xmlns:a16="http://schemas.microsoft.com/office/drawing/2014/main" id="{7447BC64-DC2B-4E8C-8D06-D9F614BCCE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07769" y="1772637"/>
            <a:ext cx="6963858" cy="3346103"/>
          </a:xfrm>
          <a:prstGeom prst="rect">
            <a:avLst/>
          </a:prstGeom>
        </p:spPr>
      </p:pic>
      <p:sp>
        <p:nvSpPr>
          <p:cNvPr id="21" name="文本框 20">
            <a:extLst>
              <a:ext uri="{FF2B5EF4-FFF2-40B4-BE49-F238E27FC236}">
                <a16:creationId xmlns:a16="http://schemas.microsoft.com/office/drawing/2014/main" id="{1CDDABC6-883B-4120-81BC-E1F7226F2004}"/>
              </a:ext>
            </a:extLst>
          </p:cNvPr>
          <p:cNvSpPr txBox="1"/>
          <p:nvPr/>
        </p:nvSpPr>
        <p:spPr>
          <a:xfrm>
            <a:off x="900069" y="5388621"/>
            <a:ext cx="6122194" cy="372153"/>
          </a:xfrm>
          <a:prstGeom prst="rect">
            <a:avLst/>
          </a:prstGeom>
          <a:noFill/>
        </p:spPr>
        <p:txBody>
          <a:bodyPr wrap="square">
            <a:spAutoFit/>
          </a:bodyPr>
          <a:lstStyle/>
          <a:p>
            <a:pPr indent="127000" algn="ctr" fontAlgn="base">
              <a:lnSpc>
                <a:spcPct val="110000"/>
              </a:lnSpc>
              <a:spcBef>
                <a:spcPct val="0"/>
              </a:spcBef>
              <a:spcAft>
                <a:spcPct val="0"/>
              </a:spcAft>
              <a:tabLst>
                <a:tab pos="1170305"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4-55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自然语言处理与数据故事化</a:t>
            </a:r>
            <a:endParaRPr lang="zh-CN" altLang="zh-CN" kern="1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71F1BFA-9621-4CE5-B59C-4FDD62A698BF}"/>
              </a:ext>
            </a:extLst>
          </p:cNvPr>
          <p:cNvSpPr txBox="1"/>
          <p:nvPr/>
        </p:nvSpPr>
        <p:spPr>
          <a:xfrm>
            <a:off x="3689698" y="732307"/>
            <a:ext cx="4469198"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4.5.1.</a:t>
            </a:r>
            <a:r>
              <a:rPr lang="zh-CN" altLang="en-US" sz="3200" b="1" kern="100" dirty="0">
                <a:solidFill>
                  <a:schemeClr val="accent5">
                    <a:lumMod val="50000"/>
                  </a:schemeClr>
                </a:solidFill>
                <a:effectLst/>
                <a:latin typeface="+mn-ea"/>
                <a:cs typeface="Times New Roman" panose="02020603050405020304" pitchFamily="18" charset="0"/>
              </a:rPr>
              <a:t>数据故事化的联系</a:t>
            </a:r>
          </a:p>
        </p:txBody>
      </p:sp>
    </p:spTree>
    <p:extLst>
      <p:ext uri="{BB962C8B-B14F-4D97-AF65-F5344CB8AC3E}">
        <p14:creationId xmlns:p14="http://schemas.microsoft.com/office/powerpoint/2010/main" val="129173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319768" y="146268"/>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22" name="文本框 21">
            <a:extLst>
              <a:ext uri="{FF2B5EF4-FFF2-40B4-BE49-F238E27FC236}">
                <a16:creationId xmlns:a16="http://schemas.microsoft.com/office/drawing/2014/main" id="{C71F1BFA-9621-4CE5-B59C-4FDD62A698BF}"/>
              </a:ext>
            </a:extLst>
          </p:cNvPr>
          <p:cNvSpPr txBox="1"/>
          <p:nvPr/>
        </p:nvSpPr>
        <p:spPr>
          <a:xfrm>
            <a:off x="2980140" y="567692"/>
            <a:ext cx="6301743"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4.5.2.</a:t>
            </a:r>
            <a:r>
              <a:rPr lang="zh-CN" altLang="en-US" sz="3200" b="1" kern="100" dirty="0">
                <a:solidFill>
                  <a:schemeClr val="accent5">
                    <a:lumMod val="50000"/>
                  </a:schemeClr>
                </a:solidFill>
                <a:effectLst/>
                <a:latin typeface="+mn-ea"/>
                <a:cs typeface="Times New Roman" panose="02020603050405020304" pitchFamily="18" charset="0"/>
              </a:rPr>
              <a:t>自然语言处理的理论与方法</a:t>
            </a:r>
          </a:p>
        </p:txBody>
      </p:sp>
      <p:sp>
        <p:nvSpPr>
          <p:cNvPr id="17" name="文本框 16">
            <a:extLst>
              <a:ext uri="{FF2B5EF4-FFF2-40B4-BE49-F238E27FC236}">
                <a16:creationId xmlns:a16="http://schemas.microsoft.com/office/drawing/2014/main" id="{F6DFB853-0E4D-4F52-95DD-1D762A47D89D}"/>
              </a:ext>
            </a:extLst>
          </p:cNvPr>
          <p:cNvSpPr txBox="1"/>
          <p:nvPr/>
        </p:nvSpPr>
        <p:spPr>
          <a:xfrm>
            <a:off x="1369634" y="1472653"/>
            <a:ext cx="9452730" cy="1200329"/>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传统的自然语言处理的基本流程包括：数据预处理（词干化、分词等）、特征工程、学习和预测。传统的自然语言处理技术对人工的要求较高且容易丢失潜在有用信息，基于深度学习的自然语言处理方法逐渐被广泛应用。自然语言处理的深度学习流程包括：分词、将句子用数值表示、输入到深层模型并训练模型、优化深层模型、预测。</a:t>
            </a:r>
            <a:endParaRPr lang="zh-CN" altLang="en-US" dirty="0">
              <a:solidFill>
                <a:schemeClr val="tx2"/>
              </a:solidFill>
            </a:endParaRPr>
          </a:p>
        </p:txBody>
      </p:sp>
      <p:sp>
        <p:nvSpPr>
          <p:cNvPr id="19" name="文本框 18">
            <a:extLst>
              <a:ext uri="{FF2B5EF4-FFF2-40B4-BE49-F238E27FC236}">
                <a16:creationId xmlns:a16="http://schemas.microsoft.com/office/drawing/2014/main" id="{BC3DF4A0-9B33-410D-84F5-46095632D81D}"/>
              </a:ext>
            </a:extLst>
          </p:cNvPr>
          <p:cNvSpPr txBox="1"/>
          <p:nvPr/>
        </p:nvSpPr>
        <p:spPr>
          <a:xfrm>
            <a:off x="433902" y="3084536"/>
            <a:ext cx="2040384" cy="460960"/>
          </a:xfrm>
          <a:prstGeom prst="rect">
            <a:avLst/>
          </a:prstGeom>
          <a:noFill/>
        </p:spPr>
        <p:txBody>
          <a:bodyPr wrap="square">
            <a:spAutoFit/>
          </a:bodyPr>
          <a:lstStyle/>
          <a:p>
            <a:pPr>
              <a:lnSpc>
                <a:spcPct val="150000"/>
              </a:lnSpc>
              <a:spcBef>
                <a:spcPts val="600"/>
              </a:spcBef>
              <a:spcAft>
                <a:spcPts val="600"/>
              </a:spcAft>
            </a:pPr>
            <a:r>
              <a:rPr lang="en-US" altLang="zh-CN" b="1" kern="100" dirty="0">
                <a:solidFill>
                  <a:schemeClr val="tx2"/>
                </a:solidFill>
                <a:latin typeface="微软雅黑" panose="020B0503020204020204" pitchFamily="34" charset="-122"/>
                <a:ea typeface="微软雅黑" panose="020B0503020204020204" pitchFamily="34" charset="-122"/>
              </a:rPr>
              <a:t>(</a:t>
            </a:r>
            <a:r>
              <a:rPr lang="en-US" altLang="zh-CN" sz="1800" b="1" kern="100" dirty="0">
                <a:solidFill>
                  <a:schemeClr val="tx2"/>
                </a:solidFill>
                <a:effectLst/>
                <a:latin typeface="微软雅黑" panose="020B0503020204020204" pitchFamily="34" charset="-122"/>
                <a:ea typeface="微软雅黑" panose="020B0503020204020204" pitchFamily="34" charset="-122"/>
              </a:rPr>
              <a:t>1</a:t>
            </a:r>
            <a:r>
              <a:rPr lang="en-US" altLang="zh-CN" b="1" kern="100" dirty="0">
                <a:solidFill>
                  <a:schemeClr val="tx2"/>
                </a:solidFill>
                <a:latin typeface="微软雅黑" panose="020B0503020204020204" pitchFamily="34" charset="-122"/>
                <a:ea typeface="微软雅黑" panose="020B0503020204020204" pitchFamily="34" charset="-122"/>
              </a:rPr>
              <a:t>) </a:t>
            </a: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词袋模型</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23" name="文本框 22">
            <a:extLst>
              <a:ext uri="{FF2B5EF4-FFF2-40B4-BE49-F238E27FC236}">
                <a16:creationId xmlns:a16="http://schemas.microsoft.com/office/drawing/2014/main" id="{EB045FEE-6C20-47BD-BCE5-8EFC917488FA}"/>
              </a:ext>
            </a:extLst>
          </p:cNvPr>
          <p:cNvSpPr txBox="1"/>
          <p:nvPr/>
        </p:nvSpPr>
        <p:spPr>
          <a:xfrm>
            <a:off x="1623659" y="3707483"/>
            <a:ext cx="2712963" cy="377860"/>
          </a:xfrm>
          <a:prstGeom prst="rect">
            <a:avLst/>
          </a:prstGeom>
          <a:noFill/>
        </p:spPr>
        <p:txBody>
          <a:bodyPr wrap="square">
            <a:spAutoFit/>
          </a:bodyPr>
          <a:lstStyle/>
          <a:p>
            <a:pPr indent="266700" algn="ctr">
              <a:lnSpc>
                <a:spcPct val="110000"/>
              </a:lnSpc>
            </a:pPr>
            <a:r>
              <a:rPr lang="zh-CN" altLang="zh-CN"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kern="100" dirty="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4-6 </a:t>
            </a:r>
            <a:r>
              <a:rPr lang="zh-CN" altLang="zh-CN"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词袋模型示例</a:t>
            </a:r>
            <a:endParaRPr lang="zh-CN" altLang="zh-CN"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24" name="表格 23">
            <a:extLst>
              <a:ext uri="{FF2B5EF4-FFF2-40B4-BE49-F238E27FC236}">
                <a16:creationId xmlns:a16="http://schemas.microsoft.com/office/drawing/2014/main" id="{0F434779-6F80-418C-B90B-69739D6843A7}"/>
              </a:ext>
            </a:extLst>
          </p:cNvPr>
          <p:cNvGraphicFramePr>
            <a:graphicFrameLocks noGrp="1"/>
          </p:cNvGraphicFramePr>
          <p:nvPr>
            <p:extLst>
              <p:ext uri="{D42A27DB-BD31-4B8C-83A1-F6EECF244321}">
                <p14:modId xmlns:p14="http://schemas.microsoft.com/office/powerpoint/2010/main" val="670879424"/>
              </p:ext>
            </p:extLst>
          </p:nvPr>
        </p:nvGraphicFramePr>
        <p:xfrm>
          <a:off x="510163" y="4106558"/>
          <a:ext cx="5266161" cy="1080910"/>
        </p:xfrm>
        <a:graphic>
          <a:graphicData uri="http://schemas.openxmlformats.org/drawingml/2006/table">
            <a:tbl>
              <a:tblPr firstRow="1" firstCol="1" bandRow="1">
                <a:tableStyleId>{5C22544A-7EE6-4342-B048-85BDC9FD1C3A}</a:tableStyleId>
              </a:tblPr>
              <a:tblGrid>
                <a:gridCol w="2112335">
                  <a:extLst>
                    <a:ext uri="{9D8B030D-6E8A-4147-A177-3AD203B41FA5}">
                      <a16:colId xmlns:a16="http://schemas.microsoft.com/office/drawing/2014/main" val="40504971"/>
                    </a:ext>
                  </a:extLst>
                </a:gridCol>
                <a:gridCol w="588334">
                  <a:extLst>
                    <a:ext uri="{9D8B030D-6E8A-4147-A177-3AD203B41FA5}">
                      <a16:colId xmlns:a16="http://schemas.microsoft.com/office/drawing/2014/main" val="3347412782"/>
                    </a:ext>
                  </a:extLst>
                </a:gridCol>
                <a:gridCol w="482010">
                  <a:extLst>
                    <a:ext uri="{9D8B030D-6E8A-4147-A177-3AD203B41FA5}">
                      <a16:colId xmlns:a16="http://schemas.microsoft.com/office/drawing/2014/main" val="675391152"/>
                    </a:ext>
                  </a:extLst>
                </a:gridCol>
                <a:gridCol w="496186">
                  <a:extLst>
                    <a:ext uri="{9D8B030D-6E8A-4147-A177-3AD203B41FA5}">
                      <a16:colId xmlns:a16="http://schemas.microsoft.com/office/drawing/2014/main" val="3945930741"/>
                    </a:ext>
                  </a:extLst>
                </a:gridCol>
                <a:gridCol w="411125">
                  <a:extLst>
                    <a:ext uri="{9D8B030D-6E8A-4147-A177-3AD203B41FA5}">
                      <a16:colId xmlns:a16="http://schemas.microsoft.com/office/drawing/2014/main" val="2465908332"/>
                    </a:ext>
                  </a:extLst>
                </a:gridCol>
                <a:gridCol w="552394">
                  <a:extLst>
                    <a:ext uri="{9D8B030D-6E8A-4147-A177-3AD203B41FA5}">
                      <a16:colId xmlns:a16="http://schemas.microsoft.com/office/drawing/2014/main" val="4266239135"/>
                    </a:ext>
                  </a:extLst>
                </a:gridCol>
                <a:gridCol w="623777">
                  <a:extLst>
                    <a:ext uri="{9D8B030D-6E8A-4147-A177-3AD203B41FA5}">
                      <a16:colId xmlns:a16="http://schemas.microsoft.com/office/drawing/2014/main" val="2139014195"/>
                    </a:ext>
                  </a:extLst>
                </a:gridCol>
              </a:tblGrid>
              <a:tr h="307669">
                <a:tc>
                  <a:txBody>
                    <a:bodyPr/>
                    <a:lstStyle/>
                    <a:p>
                      <a:pPr indent="266700" algn="ctr">
                        <a:lnSpc>
                          <a:spcPct val="110000"/>
                        </a:lnSpc>
                      </a:pPr>
                      <a:r>
                        <a:rPr lang="en-US" sz="1600" kern="100" dirty="0">
                          <a:effectLst/>
                          <a:latin typeface="华文仿宋" panose="02010600040101010101" pitchFamily="2" charset="-122"/>
                          <a:ea typeface="华文仿宋" panose="02010600040101010101" pitchFamily="2" charset="-122"/>
                        </a:rPr>
                        <a:t> </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the</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cat</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sat</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in</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hat</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with</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val="1485264383"/>
                  </a:ext>
                </a:extLst>
              </a:tr>
              <a:tr h="234301">
                <a:tc>
                  <a:txBody>
                    <a:bodyPr/>
                    <a:lstStyle/>
                    <a:p>
                      <a:pPr indent="-158750" algn="ctr">
                        <a:lnSpc>
                          <a:spcPct val="110000"/>
                        </a:lnSpc>
                      </a:pPr>
                      <a:r>
                        <a:rPr lang="en-US" sz="1600" kern="100" dirty="0">
                          <a:effectLst/>
                          <a:latin typeface="华文仿宋" panose="02010600040101010101" pitchFamily="2" charset="-122"/>
                          <a:ea typeface="华文仿宋" panose="02010600040101010101" pitchFamily="2" charset="-122"/>
                        </a:rPr>
                        <a:t>the cat sat</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1</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0</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0</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0</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4989962"/>
                  </a:ext>
                </a:extLst>
              </a:tr>
              <a:tr h="234301">
                <a:tc>
                  <a:txBody>
                    <a:bodyPr/>
                    <a:lstStyle/>
                    <a:p>
                      <a:pPr indent="266700" algn="ctr">
                        <a:lnSpc>
                          <a:spcPct val="110000"/>
                        </a:lnSpc>
                      </a:pPr>
                      <a:r>
                        <a:rPr lang="en-US" sz="1600" kern="100" dirty="0">
                          <a:effectLst/>
                          <a:latin typeface="华文仿宋" panose="02010600040101010101" pitchFamily="2" charset="-122"/>
                          <a:ea typeface="华文仿宋" panose="02010600040101010101" pitchFamily="2" charset="-122"/>
                        </a:rPr>
                        <a:t>the cat sat in the hat</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2</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1</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0</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486660"/>
                  </a:ext>
                </a:extLst>
              </a:tr>
              <a:tr h="234301">
                <a:tc>
                  <a:txBody>
                    <a:bodyPr/>
                    <a:lstStyle/>
                    <a:p>
                      <a:pPr indent="266700" algn="ctr">
                        <a:lnSpc>
                          <a:spcPct val="110000"/>
                        </a:lnSpc>
                      </a:pPr>
                      <a:r>
                        <a:rPr lang="en-US" sz="1600" kern="100" dirty="0">
                          <a:effectLst/>
                          <a:latin typeface="华文仿宋" panose="02010600040101010101" pitchFamily="2" charset="-122"/>
                          <a:ea typeface="华文仿宋" panose="02010600040101010101" pitchFamily="2" charset="-122"/>
                        </a:rPr>
                        <a:t>the cat with the hat</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2</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a:effectLst/>
                          <a:latin typeface="华文仿宋" panose="02010600040101010101" pitchFamily="2" charset="-122"/>
                          <a:ea typeface="华文仿宋" panose="02010600040101010101" pitchFamily="2" charset="-122"/>
                        </a:rPr>
                        <a:t>0</a:t>
                      </a:r>
                      <a:endParaRPr lang="zh-CN" sz="16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0</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600" kern="100" dirty="0">
                          <a:effectLst/>
                          <a:latin typeface="华文仿宋" panose="02010600040101010101" pitchFamily="2" charset="-122"/>
                          <a:ea typeface="华文仿宋" panose="02010600040101010101" pitchFamily="2" charset="-122"/>
                        </a:rPr>
                        <a:t>1</a:t>
                      </a:r>
                      <a:endParaRPr lang="zh-CN" sz="16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53136"/>
                  </a:ext>
                </a:extLst>
              </a:tr>
            </a:tbl>
          </a:graphicData>
        </a:graphic>
      </p:graphicFrame>
      <p:sp>
        <p:nvSpPr>
          <p:cNvPr id="25" name="文本框 24">
            <a:extLst>
              <a:ext uri="{FF2B5EF4-FFF2-40B4-BE49-F238E27FC236}">
                <a16:creationId xmlns:a16="http://schemas.microsoft.com/office/drawing/2014/main" id="{0D3B937B-C742-49B2-A917-DB95339D53FE}"/>
              </a:ext>
            </a:extLst>
          </p:cNvPr>
          <p:cNvSpPr txBox="1"/>
          <p:nvPr/>
        </p:nvSpPr>
        <p:spPr>
          <a:xfrm>
            <a:off x="3024621" y="5270189"/>
            <a:ext cx="3194546" cy="341055"/>
          </a:xfrm>
          <a:prstGeom prst="rect">
            <a:avLst/>
          </a:prstGeom>
          <a:noFill/>
        </p:spPr>
        <p:txBody>
          <a:bodyPr wrap="square">
            <a:spAutoFit/>
          </a:bodyPr>
          <a:lstStyle/>
          <a:p>
            <a:pPr indent="266700" algn="ctr">
              <a:lnSpc>
                <a:spcPct val="110000"/>
              </a:lnSpc>
            </a:pPr>
            <a:r>
              <a:rPr lang="zh-CN"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（来源：</a:t>
            </a:r>
            <a:r>
              <a:rPr lang="en-US"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Victor Zhou 2019</a:t>
            </a:r>
            <a:r>
              <a:rPr lang="zh-CN"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6" name="文本框 25">
            <a:extLst>
              <a:ext uri="{FF2B5EF4-FFF2-40B4-BE49-F238E27FC236}">
                <a16:creationId xmlns:a16="http://schemas.microsoft.com/office/drawing/2014/main" id="{7CE0C237-BCB4-4C88-8AE9-88D032C632F4}"/>
              </a:ext>
            </a:extLst>
          </p:cNvPr>
          <p:cNvSpPr txBox="1"/>
          <p:nvPr/>
        </p:nvSpPr>
        <p:spPr>
          <a:xfrm>
            <a:off x="6821679" y="2724712"/>
            <a:ext cx="2390180" cy="464166"/>
          </a:xfrm>
          <a:prstGeom prst="rect">
            <a:avLst/>
          </a:prstGeom>
          <a:noFill/>
        </p:spPr>
        <p:txBody>
          <a:bodyPr wrap="square">
            <a:spAutoFit/>
          </a:bodyPr>
          <a:lstStyle/>
          <a:p>
            <a:pPr>
              <a:lnSpc>
                <a:spcPct val="150000"/>
              </a:lnSpc>
              <a:spcBef>
                <a:spcPts val="600"/>
              </a:spcBef>
              <a:spcAft>
                <a:spcPts val="600"/>
              </a:spcAft>
            </a:pPr>
            <a:r>
              <a:rPr lang="en-US" altLang="zh-CN" b="1" kern="100" dirty="0">
                <a:solidFill>
                  <a:schemeClr val="tx2"/>
                </a:solidFill>
                <a:latin typeface="微软雅黑" panose="020B0503020204020204" pitchFamily="34" charset="-122"/>
                <a:ea typeface="微软雅黑" panose="020B0503020204020204" pitchFamily="34" charset="-122"/>
              </a:rPr>
              <a:t>(2) N-grams</a:t>
            </a:r>
            <a:r>
              <a:rPr lang="zh-CN" altLang="zh-CN" b="1" kern="100" dirty="0">
                <a:solidFill>
                  <a:schemeClr val="tx2"/>
                </a:solidFill>
                <a:latin typeface="等线" panose="02010600030101010101" pitchFamily="2" charset="-122"/>
                <a:ea typeface="微软雅黑" panose="020B0503020204020204" pitchFamily="34" charset="-122"/>
              </a:rPr>
              <a:t>模型</a:t>
            </a:r>
          </a:p>
        </p:txBody>
      </p:sp>
      <p:pic>
        <p:nvPicPr>
          <p:cNvPr id="27" name="图片 26" descr="图示&#10;&#10;描述已自动生成">
            <a:extLst>
              <a:ext uri="{FF2B5EF4-FFF2-40B4-BE49-F238E27FC236}">
                <a16:creationId xmlns:a16="http://schemas.microsoft.com/office/drawing/2014/main" id="{56E6C78A-5A7F-4C14-8665-6E8952255F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926" y="3223358"/>
            <a:ext cx="3770314" cy="2455011"/>
          </a:xfrm>
          <a:prstGeom prst="rect">
            <a:avLst/>
          </a:prstGeom>
        </p:spPr>
      </p:pic>
      <p:sp>
        <p:nvSpPr>
          <p:cNvPr id="28" name="文本框 27">
            <a:extLst>
              <a:ext uri="{FF2B5EF4-FFF2-40B4-BE49-F238E27FC236}">
                <a16:creationId xmlns:a16="http://schemas.microsoft.com/office/drawing/2014/main" id="{73D4F9B8-8897-4648-AF15-E46A4BE21D05}"/>
              </a:ext>
            </a:extLst>
          </p:cNvPr>
          <p:cNvSpPr txBox="1"/>
          <p:nvPr/>
        </p:nvSpPr>
        <p:spPr>
          <a:xfrm>
            <a:off x="7159944" y="5638687"/>
            <a:ext cx="3770314" cy="645754"/>
          </a:xfrm>
          <a:prstGeom prst="rect">
            <a:avLst/>
          </a:prstGeom>
          <a:noFill/>
        </p:spPr>
        <p:txBody>
          <a:bodyPr wrap="square">
            <a:spAutoFit/>
          </a:bodyPr>
          <a:lstStyle/>
          <a:p>
            <a:pPr indent="266700" algn="ctr">
              <a:lnSpc>
                <a:spcPct val="110000"/>
              </a:lnSpc>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4-56  N-grams</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模型示例</a:t>
            </a:r>
          </a:p>
          <a:p>
            <a:pPr indent="266700" algn="ctr">
              <a:lnSpc>
                <a:spcPct val="110000"/>
              </a:lnSpc>
            </a:pPr>
            <a:r>
              <a:rPr lang="zh-CN"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（来源：</a:t>
            </a:r>
            <a:r>
              <a:rPr lang="en-US" altLang="zh-CN" sz="1600" i="1" kern="100" dirty="0" err="1">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Joydeep</a:t>
            </a:r>
            <a:r>
              <a:rPr lang="en-US"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 Bhattacharjee</a:t>
            </a:r>
            <a:r>
              <a:rPr lang="zh-CN"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2021</a:t>
            </a:r>
            <a:r>
              <a:rPr lang="zh-CN" altLang="zh-CN" sz="1600" i="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a:t>
            </a:r>
          </a:p>
        </p:txBody>
      </p:sp>
      <p:cxnSp>
        <p:nvCxnSpPr>
          <p:cNvPr id="3" name="直接连接符 2">
            <a:extLst>
              <a:ext uri="{FF2B5EF4-FFF2-40B4-BE49-F238E27FC236}">
                <a16:creationId xmlns:a16="http://schemas.microsoft.com/office/drawing/2014/main" id="{D7EBDEF8-3FED-4E0B-B74A-154D42321E82}"/>
              </a:ext>
            </a:extLst>
          </p:cNvPr>
          <p:cNvCxnSpPr>
            <a:cxnSpLocks/>
          </p:cNvCxnSpPr>
          <p:nvPr/>
        </p:nvCxnSpPr>
        <p:spPr>
          <a:xfrm>
            <a:off x="6219167" y="2881659"/>
            <a:ext cx="0" cy="3313076"/>
          </a:xfrm>
          <a:prstGeom prst="line">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46D07ED-EED0-4A5D-8C7C-8DAE7EF5B43D}"/>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Tree>
    <p:extLst>
      <p:ext uri="{BB962C8B-B14F-4D97-AF65-F5344CB8AC3E}">
        <p14:creationId xmlns:p14="http://schemas.microsoft.com/office/powerpoint/2010/main" val="4000295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201041C0-299B-407F-8246-B6D35EAE4E82}"/>
              </a:ext>
            </a:extLst>
          </p:cNvPr>
          <p:cNvSpPr/>
          <p:nvPr/>
        </p:nvSpPr>
        <p:spPr>
          <a:xfrm>
            <a:off x="472641" y="1658679"/>
            <a:ext cx="4932387" cy="1289987"/>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34" name="矩形 33">
            <a:extLst>
              <a:ext uri="{FF2B5EF4-FFF2-40B4-BE49-F238E27FC236}">
                <a16:creationId xmlns:a16="http://schemas.microsoft.com/office/drawing/2014/main" id="{3B725DF4-E0A8-486F-B9BB-C7A85E47ED81}"/>
              </a:ext>
            </a:extLst>
          </p:cNvPr>
          <p:cNvSpPr/>
          <p:nvPr/>
        </p:nvSpPr>
        <p:spPr>
          <a:xfrm>
            <a:off x="472641" y="2937699"/>
            <a:ext cx="4932388" cy="3066151"/>
          </a:xfrm>
          <a:prstGeom prst="rect">
            <a:avLst/>
          </a:prstGeom>
          <a:solidFill>
            <a:schemeClr val="accent6">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C3295C7-AE32-4B49-B2E9-0D25F65D7A94}"/>
              </a:ext>
            </a:extLst>
          </p:cNvPr>
          <p:cNvSpPr txBox="1"/>
          <p:nvPr/>
        </p:nvSpPr>
        <p:spPr>
          <a:xfrm>
            <a:off x="159920" y="655848"/>
            <a:ext cx="2927473" cy="464166"/>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lang="en-US" altLang="zh-CN" b="1" kern="1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b="1" i="0" u="none" strike="noStrike" kern="1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r>
              <a:rPr lang="en-US" altLang="zh-CN" b="1" kern="1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1800" b="1" i="0" u="none" strike="noStrike" kern="1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TF – IDF</a:t>
            </a:r>
            <a:r>
              <a:rPr kumimoji="0" lang="zh-CN" altLang="zh-CN" sz="1800" b="1" i="0" u="none" strike="noStrike" kern="100" cap="none" spc="0" normalizeH="0" baseline="0" noProof="0" dirty="0">
                <a:ln>
                  <a:noFill/>
                </a:ln>
                <a:solidFill>
                  <a:srgbClr val="44546A"/>
                </a:solidFill>
                <a:effectLst/>
                <a:uLnTx/>
                <a:uFillTx/>
                <a:ea typeface="微软雅黑" panose="020B0503020204020204" pitchFamily="34" charset="-122"/>
                <a:cs typeface="微软雅黑" panose="020B0503020204020204" pitchFamily="34" charset="-122"/>
              </a:rPr>
              <a:t>算法</a:t>
            </a:r>
            <a:endParaRPr kumimoji="0" lang="zh-CN" altLang="zh-CN" sz="1800" b="1" i="0" u="none" strike="noStrike" kern="100" cap="none" spc="0" normalizeH="0" baseline="0" noProof="0" dirty="0">
              <a:ln>
                <a:noFill/>
              </a:ln>
              <a:solidFill>
                <a:srgbClr val="44546A"/>
              </a:solidFill>
              <a:effectLst/>
              <a:uLnTx/>
              <a:uFillTx/>
            </a:endParaRPr>
          </a:p>
        </p:txBody>
      </p:sp>
      <p:sp>
        <p:nvSpPr>
          <p:cNvPr id="28" name="文本框 27">
            <a:extLst>
              <a:ext uri="{FF2B5EF4-FFF2-40B4-BE49-F238E27FC236}">
                <a16:creationId xmlns:a16="http://schemas.microsoft.com/office/drawing/2014/main" id="{335EAB4B-EC0C-4340-8887-70D6C8305022}"/>
              </a:ext>
            </a:extLst>
          </p:cNvPr>
          <p:cNvSpPr txBox="1"/>
          <p:nvPr/>
        </p:nvSpPr>
        <p:spPr>
          <a:xfrm>
            <a:off x="472641" y="1853120"/>
            <a:ext cx="4977519" cy="2809744"/>
          </a:xfrm>
          <a:prstGeom prst="rect">
            <a:avLst/>
          </a:prstGeom>
          <a:noFill/>
        </p:spPr>
        <p:txBody>
          <a:bodyPr wrap="square">
            <a:spAutoFit/>
          </a:bodyPr>
          <a:lstStyle/>
          <a:p>
            <a:pPr marL="342900" marR="133350" indent="-342900" fontAlgn="base">
              <a:lnSpc>
                <a:spcPct val="110000"/>
              </a:lnSpc>
              <a:spcBef>
                <a:spcPct val="0"/>
              </a:spcBef>
              <a:spcAft>
                <a:spcPct val="0"/>
              </a:spcAft>
              <a:buFont typeface="Wingdings" panose="05000000000000000000" pitchFamily="2" charset="2"/>
              <a:buChar char=""/>
              <a:tabLst>
                <a:tab pos="5267960" algn="r"/>
              </a:tabLst>
            </a:pPr>
            <a:r>
              <a:rPr lang="en-US" altLang="zh-CN" kern="100" dirty="0">
                <a:solidFill>
                  <a:prstClr val="black"/>
                </a:solidFill>
                <a:latin typeface="Times New Roman" panose="02020603050405020304" pitchFamily="18" charset="0"/>
                <a:cs typeface="Times New Roman" panose="02020603050405020304" pitchFamily="18" charset="0"/>
              </a:rPr>
              <a:t>TF</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prstClr val="black"/>
                </a:solidFill>
                <a:latin typeface="Times New Roman" panose="02020603050405020304" pitchFamily="18" charset="0"/>
                <a:cs typeface="Times New Roman" panose="02020603050405020304" pitchFamily="18" charset="0"/>
              </a:rPr>
              <a:t>Term Frequency</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）表示词项频率，即词项在文档中出现的频率，记为</a:t>
            </a:r>
            <a:r>
              <a:rPr lang="en-US" altLang="zh-CN" kern="100" dirty="0" err="1">
                <a:solidFill>
                  <a:prstClr val="black"/>
                </a:solidFill>
                <a:latin typeface="Times New Roman" panose="02020603050405020304" pitchFamily="18" charset="0"/>
                <a:cs typeface="Times New Roman" panose="02020603050405020304" pitchFamily="18" charset="0"/>
              </a:rPr>
              <a:t>tf</a:t>
            </a:r>
            <a:r>
              <a:rPr lang="en-US" altLang="zh-CN" kern="100" baseline="-25000" dirty="0" err="1">
                <a:solidFill>
                  <a:prstClr val="black"/>
                </a:solidFill>
                <a:latin typeface="Times New Roman" panose="02020603050405020304" pitchFamily="18" charset="0"/>
                <a:cs typeface="Times New Roman" panose="02020603050405020304" pitchFamily="18" charset="0"/>
              </a:rPr>
              <a:t>i,j</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，其中</a:t>
            </a:r>
            <a:r>
              <a:rPr lang="en-US" altLang="zh-CN" kern="100" dirty="0" err="1">
                <a:solidFill>
                  <a:prstClr val="black"/>
                </a:solidFill>
                <a:latin typeface="Times New Roman" panose="02020603050405020304" pitchFamily="18" charset="0"/>
                <a:cs typeface="Times New Roman" panose="02020603050405020304" pitchFamily="18" charset="0"/>
              </a:rPr>
              <a:t>i</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对应词项，</a:t>
            </a:r>
            <a:r>
              <a:rPr lang="en-US" altLang="zh-CN" kern="100" dirty="0">
                <a:solidFill>
                  <a:prstClr val="black"/>
                </a:solidFill>
                <a:latin typeface="Times New Roman" panose="02020603050405020304" pitchFamily="18" charset="0"/>
                <a:cs typeface="Times New Roman" panose="02020603050405020304" pitchFamily="18" charset="0"/>
              </a:rPr>
              <a:t>j</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对应文档。</a:t>
            </a:r>
            <a:endParaRPr lang="en-US"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marR="133350" fontAlgn="base">
              <a:lnSpc>
                <a:spcPct val="110000"/>
              </a:lnSpc>
              <a:spcBef>
                <a:spcPct val="0"/>
              </a:spcBef>
              <a:spcAft>
                <a:spcPct val="0"/>
              </a:spcAft>
              <a:tabLst>
                <a:tab pos="5267960" algn="r"/>
              </a:tabLst>
            </a:pPr>
            <a:endParaRPr lang="zh-CN" altLang="zh-CN" kern="100" dirty="0">
              <a:solidFill>
                <a:prstClr val="black"/>
              </a:solidFill>
              <a:latin typeface="Times New Roman" panose="02020603050405020304" pitchFamily="18" charset="0"/>
              <a:cs typeface="Times New Roman" panose="02020603050405020304" pitchFamily="18" charset="0"/>
            </a:endParaRPr>
          </a:p>
          <a:p>
            <a:pPr marL="342900" marR="133350" indent="-342900" fontAlgn="base">
              <a:lnSpc>
                <a:spcPct val="110000"/>
              </a:lnSpc>
              <a:spcBef>
                <a:spcPct val="0"/>
              </a:spcBef>
              <a:spcAft>
                <a:spcPct val="0"/>
              </a:spcAft>
              <a:buFont typeface="Wingdings" panose="05000000000000000000" pitchFamily="2" charset="2"/>
              <a:buChar char=""/>
              <a:tabLst>
                <a:tab pos="5267960" algn="r"/>
              </a:tabLst>
            </a:pPr>
            <a:r>
              <a:rPr lang="en-US" altLang="zh-CN" kern="100" dirty="0">
                <a:solidFill>
                  <a:prstClr val="black"/>
                </a:solidFill>
                <a:latin typeface="Times New Roman" panose="02020603050405020304" pitchFamily="18" charset="0"/>
                <a:cs typeface="Times New Roman" panose="02020603050405020304" pitchFamily="18" charset="0"/>
              </a:rPr>
              <a:t>IDF</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prstClr val="black"/>
                </a:solidFill>
                <a:latin typeface="Times New Roman" panose="02020603050405020304" pitchFamily="18" charset="0"/>
                <a:cs typeface="Times New Roman" panose="02020603050405020304" pitchFamily="18" charset="0"/>
              </a:rPr>
              <a:t>Inverse Document Frequency</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）表示逆文档频率，即总文档数目除以包含词项</a:t>
            </a:r>
            <a:r>
              <a:rPr lang="en-US" altLang="zh-CN" kern="100" dirty="0" err="1">
                <a:solidFill>
                  <a:prstClr val="black"/>
                </a:solidFill>
                <a:latin typeface="Times New Roman" panose="02020603050405020304" pitchFamily="18" charset="0"/>
                <a:cs typeface="Times New Roman" panose="02020603050405020304" pitchFamily="18" charset="0"/>
              </a:rPr>
              <a:t>i</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的文档数目，再对结果进行</a:t>
            </a:r>
            <a:r>
              <a:rPr lang="en-US" altLang="zh-CN" kern="100" dirty="0">
                <a:solidFill>
                  <a:prstClr val="black"/>
                </a:solidFill>
                <a:latin typeface="Times New Roman" panose="02020603050405020304" pitchFamily="18" charset="0"/>
                <a:cs typeface="Times New Roman" panose="02020603050405020304" pitchFamily="18" charset="0"/>
              </a:rPr>
              <a:t>10</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为底的对数计算，记为</a:t>
            </a:r>
            <a:r>
              <a:rPr lang="en-US" altLang="zh-CN" kern="100" dirty="0" err="1">
                <a:solidFill>
                  <a:prstClr val="black"/>
                </a:solidFill>
                <a:latin typeface="Times New Roman" panose="02020603050405020304" pitchFamily="18" charset="0"/>
                <a:cs typeface="Times New Roman" panose="02020603050405020304" pitchFamily="18" charset="0"/>
              </a:rPr>
              <a:t>idf</a:t>
            </a:r>
            <a:r>
              <a:rPr lang="en-US" altLang="zh-CN" kern="100" baseline="-25000" dirty="0" err="1">
                <a:solidFill>
                  <a:prstClr val="black"/>
                </a:solidFill>
                <a:latin typeface="Times New Roman" panose="02020603050405020304" pitchFamily="18" charset="0"/>
                <a:cs typeface="Times New Roman" panose="02020603050405020304" pitchFamily="18" charset="0"/>
              </a:rPr>
              <a:t>i</a:t>
            </a:r>
            <a:r>
              <a:rPr lang="zh-CN" altLang="zh-CN"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，可以表示词项在文档中的普遍重要性。</a:t>
            </a:r>
            <a:endParaRPr lang="zh-CN" altLang="zh-CN" kern="100" dirty="0">
              <a:solidFill>
                <a:prstClr val="black"/>
              </a:solidFill>
              <a:latin typeface="Times New Roman" panose="02020603050405020304" pitchFamily="18" charset="0"/>
              <a:cs typeface="Times New Roman" panose="02020603050405020304" pitchFamily="18" charset="0"/>
            </a:endParaRPr>
          </a:p>
        </p:txBody>
      </p:sp>
      <p:pic>
        <p:nvPicPr>
          <p:cNvPr id="29" name="图片 28" descr="TF-IDF：真的可以幫助您的SEO嗎？ - Affde營銷">
            <a:extLst>
              <a:ext uri="{FF2B5EF4-FFF2-40B4-BE49-F238E27FC236}">
                <a16:creationId xmlns:a16="http://schemas.microsoft.com/office/drawing/2014/main" id="{236782B3-4C10-4F7A-8602-C486104D0A49}"/>
              </a:ext>
            </a:extLst>
          </p:cNvPr>
          <p:cNvPicPr>
            <a:picLocks noChangeAspect="1"/>
          </p:cNvPicPr>
          <p:nvPr/>
        </p:nvPicPr>
        <p:blipFill rotWithShape="1">
          <a:blip r:embed="rId5">
            <a:extLst>
              <a:ext uri="{28A0092B-C50C-407E-A947-70E740481C1C}">
                <a14:useLocalDpi xmlns:a14="http://schemas.microsoft.com/office/drawing/2010/main" val="0"/>
              </a:ext>
            </a:extLst>
          </a:blip>
          <a:srcRect l="5527" t="12276" r="7537" b="51164"/>
          <a:stretch/>
        </p:blipFill>
        <p:spPr bwMode="auto">
          <a:xfrm>
            <a:off x="1277428" y="4873703"/>
            <a:ext cx="3471735" cy="974495"/>
          </a:xfrm>
          <a:prstGeom prst="rect">
            <a:avLst/>
          </a:prstGeom>
          <a:noFill/>
          <a:ln>
            <a:noFill/>
          </a:ln>
          <a:extLst>
            <a:ext uri="{53640926-AAD7-44D8-BBD7-CCE9431645EC}">
              <a14:shadowObscured xmlns:a14="http://schemas.microsoft.com/office/drawing/2010/main"/>
            </a:ext>
          </a:extLst>
        </p:spPr>
      </p:pic>
      <p:sp>
        <p:nvSpPr>
          <p:cNvPr id="30" name="文本框 29">
            <a:extLst>
              <a:ext uri="{FF2B5EF4-FFF2-40B4-BE49-F238E27FC236}">
                <a16:creationId xmlns:a16="http://schemas.microsoft.com/office/drawing/2014/main" id="{92C1F44B-E4CF-48D1-A171-AF52ABD462F2}"/>
              </a:ext>
            </a:extLst>
          </p:cNvPr>
          <p:cNvSpPr txBox="1"/>
          <p:nvPr/>
        </p:nvSpPr>
        <p:spPr>
          <a:xfrm>
            <a:off x="5720266" y="646833"/>
            <a:ext cx="2041079" cy="464166"/>
          </a:xfrm>
          <a:prstGeom prst="rect">
            <a:avLst/>
          </a:prstGeom>
          <a:noFill/>
        </p:spPr>
        <p:txBody>
          <a:bodyPr wrap="square">
            <a:spAutoFit/>
          </a:bodyPr>
          <a:lstStyle/>
          <a:p>
            <a:pPr fontAlgn="base">
              <a:lnSpc>
                <a:spcPct val="150000"/>
              </a:lnSpc>
              <a:spcBef>
                <a:spcPts val="600"/>
              </a:spcBef>
              <a:spcAft>
                <a:spcPts val="600"/>
              </a:spcAft>
            </a:pPr>
            <a:r>
              <a:rPr lang="en-US" altLang="zh-CN" b="1" kern="100" dirty="0">
                <a:solidFill>
                  <a:srgbClr val="44546A"/>
                </a:solidFill>
                <a:latin typeface="微软雅黑" panose="020B0503020204020204" pitchFamily="34" charset="-122"/>
                <a:ea typeface="微软雅黑" panose="020B0503020204020204" pitchFamily="34" charset="-122"/>
              </a:rPr>
              <a:t>(4) </a:t>
            </a:r>
            <a:r>
              <a:rPr lang="zh-CN" altLang="zh-CN" b="1" kern="100" dirty="0">
                <a:solidFill>
                  <a:srgbClr val="44546A"/>
                </a:solidFill>
                <a:ea typeface="微软雅黑" panose="020B0503020204020204" pitchFamily="34" charset="-122"/>
              </a:rPr>
              <a:t>文本规范化</a:t>
            </a:r>
          </a:p>
        </p:txBody>
      </p:sp>
      <p:pic>
        <p:nvPicPr>
          <p:cNvPr id="31" name="图片 30" descr="图示&#10;&#10;描述已自动生成">
            <a:extLst>
              <a:ext uri="{FF2B5EF4-FFF2-40B4-BE49-F238E27FC236}">
                <a16:creationId xmlns:a16="http://schemas.microsoft.com/office/drawing/2014/main" id="{0E14DCEC-63A5-479B-9EA4-96DC0A2D78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8804" y="2358070"/>
            <a:ext cx="5798893" cy="2074460"/>
          </a:xfrm>
          <a:prstGeom prst="rect">
            <a:avLst/>
          </a:prstGeom>
        </p:spPr>
      </p:pic>
      <p:sp>
        <p:nvSpPr>
          <p:cNvPr id="32" name="文本框 31">
            <a:extLst>
              <a:ext uri="{FF2B5EF4-FFF2-40B4-BE49-F238E27FC236}">
                <a16:creationId xmlns:a16="http://schemas.microsoft.com/office/drawing/2014/main" id="{CC4099DF-D77C-4C4D-A28A-8B7E26C4BFEE}"/>
              </a:ext>
            </a:extLst>
          </p:cNvPr>
          <p:cNvSpPr txBox="1"/>
          <p:nvPr/>
        </p:nvSpPr>
        <p:spPr>
          <a:xfrm>
            <a:off x="5857154" y="4598848"/>
            <a:ext cx="6122194" cy="37786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4-57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文本规范化技术示例</a:t>
            </a:r>
            <a:endParaRPr lang="zh-CN" altLang="zh-CN" kern="100" dirty="0">
              <a:cs typeface="Times New Roman" panose="02020603050405020304" pitchFamily="18" charset="0"/>
            </a:endParaRPr>
          </a:p>
        </p:txBody>
      </p:sp>
      <p:cxnSp>
        <p:nvCxnSpPr>
          <p:cNvPr id="33" name="直接连接符 32">
            <a:extLst>
              <a:ext uri="{FF2B5EF4-FFF2-40B4-BE49-F238E27FC236}">
                <a16:creationId xmlns:a16="http://schemas.microsoft.com/office/drawing/2014/main" id="{602ACAA2-3483-4079-B794-2229811E7DD7}"/>
              </a:ext>
            </a:extLst>
          </p:cNvPr>
          <p:cNvCxnSpPr/>
          <p:nvPr/>
        </p:nvCxnSpPr>
        <p:spPr>
          <a:xfrm>
            <a:off x="5653657" y="537855"/>
            <a:ext cx="0" cy="5782289"/>
          </a:xfrm>
          <a:prstGeom prst="line">
            <a:avLst/>
          </a:prstGeom>
          <a:noFill/>
          <a:ln w="6350" cap="rnd" cmpd="sng" algn="ctr">
            <a:solidFill>
              <a:srgbClr val="5B9BD5">
                <a:shade val="95000"/>
                <a:satMod val="105000"/>
              </a:srgbClr>
            </a:solidFill>
            <a:prstDash val="solid"/>
          </a:ln>
          <a:effectLst/>
        </p:spPr>
      </p:cxnSp>
      <p:sp>
        <p:nvSpPr>
          <p:cNvPr id="35" name="文本框 34">
            <a:extLst>
              <a:ext uri="{FF2B5EF4-FFF2-40B4-BE49-F238E27FC236}">
                <a16:creationId xmlns:a16="http://schemas.microsoft.com/office/drawing/2014/main" id="{79E93331-D58E-4393-93CA-69DF668C885F}"/>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Tree>
    <p:extLst>
      <p:ext uri="{BB962C8B-B14F-4D97-AF65-F5344CB8AC3E}">
        <p14:creationId xmlns:p14="http://schemas.microsoft.com/office/powerpoint/2010/main" val="3513623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E002A945-DA7E-4B4E-AE6D-2A5FF1EA4838}"/>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
        <p:nvSpPr>
          <p:cNvPr id="26" name="文本框 25">
            <a:extLst>
              <a:ext uri="{FF2B5EF4-FFF2-40B4-BE49-F238E27FC236}">
                <a16:creationId xmlns:a16="http://schemas.microsoft.com/office/drawing/2014/main" id="{69122A0F-4E4C-4B05-8D39-123651209E9C}"/>
              </a:ext>
            </a:extLst>
          </p:cNvPr>
          <p:cNvSpPr txBox="1"/>
          <p:nvPr/>
        </p:nvSpPr>
        <p:spPr>
          <a:xfrm>
            <a:off x="263352" y="548680"/>
            <a:ext cx="6117578" cy="464166"/>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lang="en-US" altLang="zh-CN" b="1" kern="1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b="1" i="0" u="none" strike="noStrike" kern="1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 </a:t>
            </a:r>
            <a:r>
              <a:rPr kumimoji="0" lang="zh-CN" altLang="zh-CN" sz="1800" b="1" i="0" u="none" strike="noStrike" kern="100" cap="none" spc="0" normalizeH="0" baseline="0" noProof="0" dirty="0">
                <a:ln>
                  <a:noFill/>
                </a:ln>
                <a:solidFill>
                  <a:srgbClr val="44546A"/>
                </a:solidFill>
                <a:effectLst/>
                <a:uLnTx/>
                <a:uFillTx/>
                <a:ea typeface="微软雅黑" panose="020B0503020204020204" pitchFamily="34" charset="-122"/>
                <a:cs typeface="微软雅黑" panose="020B0503020204020204" pitchFamily="34" charset="-122"/>
              </a:rPr>
              <a:t>词性标注</a:t>
            </a:r>
            <a:endParaRPr kumimoji="0" lang="zh-CN" altLang="zh-CN" sz="1800" b="1" i="0" u="none" strike="noStrike" kern="100" cap="none" spc="0" normalizeH="0" baseline="0" noProof="0" dirty="0">
              <a:ln>
                <a:noFill/>
              </a:ln>
              <a:solidFill>
                <a:srgbClr val="44546A"/>
              </a:solidFill>
              <a:effectLst/>
              <a:uLnTx/>
              <a:uFillTx/>
            </a:endParaRPr>
          </a:p>
        </p:txBody>
      </p:sp>
      <p:pic>
        <p:nvPicPr>
          <p:cNvPr id="27" name="图片 26" descr="手机屏幕的截图&#10;&#10;描述已自动生成">
            <a:extLst>
              <a:ext uri="{FF2B5EF4-FFF2-40B4-BE49-F238E27FC236}">
                <a16:creationId xmlns:a16="http://schemas.microsoft.com/office/drawing/2014/main" id="{3E92D0E0-D588-47D3-A4EE-2604F23912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3283" y="1367203"/>
            <a:ext cx="8030923" cy="2523783"/>
          </a:xfrm>
          <a:prstGeom prst="rect">
            <a:avLst/>
          </a:prstGeom>
        </p:spPr>
      </p:pic>
      <p:sp>
        <p:nvSpPr>
          <p:cNvPr id="28" name="文本框 27">
            <a:extLst>
              <a:ext uri="{FF2B5EF4-FFF2-40B4-BE49-F238E27FC236}">
                <a16:creationId xmlns:a16="http://schemas.microsoft.com/office/drawing/2014/main" id="{BA525138-898C-4949-A9CD-577DD7A38109}"/>
              </a:ext>
            </a:extLst>
          </p:cNvPr>
          <p:cNvSpPr txBox="1"/>
          <p:nvPr/>
        </p:nvSpPr>
        <p:spPr>
          <a:xfrm>
            <a:off x="2927648" y="4001645"/>
            <a:ext cx="6122194" cy="37786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4-58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词性标注示例</a:t>
            </a:r>
            <a:endParaRPr lang="zh-CN" altLang="zh-CN" kern="100" dirty="0">
              <a:cs typeface="Times New Roman" panose="02020603050405020304" pitchFamily="18" charset="0"/>
            </a:endParaRPr>
          </a:p>
        </p:txBody>
      </p:sp>
      <p:sp>
        <p:nvSpPr>
          <p:cNvPr id="30" name="矩形 29">
            <a:extLst>
              <a:ext uri="{FF2B5EF4-FFF2-40B4-BE49-F238E27FC236}">
                <a16:creationId xmlns:a16="http://schemas.microsoft.com/office/drawing/2014/main" id="{CAC73839-7B9D-425A-B245-7D2648929946}"/>
              </a:ext>
            </a:extLst>
          </p:cNvPr>
          <p:cNvSpPr/>
          <p:nvPr/>
        </p:nvSpPr>
        <p:spPr>
          <a:xfrm>
            <a:off x="567157" y="4794886"/>
            <a:ext cx="11057686" cy="1463517"/>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B95A6BBC-87BD-483D-9DDD-833B8A9DCBF7}"/>
              </a:ext>
            </a:extLst>
          </p:cNvPr>
          <p:cNvSpPr txBox="1"/>
          <p:nvPr/>
        </p:nvSpPr>
        <p:spPr>
          <a:xfrm>
            <a:off x="839416" y="4869160"/>
            <a:ext cx="10756986" cy="1291957"/>
          </a:xfrm>
          <a:prstGeom prst="rect">
            <a:avLst/>
          </a:prstGeom>
          <a:noFill/>
        </p:spPr>
        <p:txBody>
          <a:bodyPr wrap="square">
            <a:spAutoFit/>
          </a:bodyPr>
          <a:lstStyle/>
          <a:p>
            <a:pPr indent="269240" algn="just" fontAlgn="base">
              <a:lnSpc>
                <a:spcPct val="150000"/>
              </a:lnSpc>
              <a:spcBef>
                <a:spcPct val="0"/>
              </a:spcBef>
              <a:spcAft>
                <a:spcPct val="0"/>
              </a:spcAft>
            </a:pPr>
            <a:r>
              <a:rPr lang="en-US" altLang="zh-CN" kern="100" dirty="0">
                <a:solidFill>
                  <a:srgbClr val="44546A"/>
                </a:solidFill>
                <a:latin typeface="Times New Roman" panose="02020603050405020304" pitchFamily="18" charset="0"/>
                <a:cs typeface="Times New Roman" panose="02020603050405020304" pitchFamily="18" charset="0"/>
              </a:rPr>
              <a:t>   </a:t>
            </a:r>
            <a:r>
              <a:rPr lang="en-US" altLang="zh-CN" kern="100" dirty="0" err="1">
                <a:solidFill>
                  <a:srgbClr val="44546A"/>
                </a:solidFill>
                <a:latin typeface="Times New Roman" panose="02020603050405020304" pitchFamily="18" charset="0"/>
                <a:cs typeface="Times New Roman" panose="02020603050405020304" pitchFamily="18" charset="0"/>
              </a:rPr>
              <a:t>Jieba</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44546A"/>
                </a:solidFill>
                <a:latin typeface="Times New Roman" panose="02020603050405020304" pitchFamily="18" charset="0"/>
                <a:cs typeface="Times New Roman" panose="02020603050405020304" pitchFamily="18" charset="0"/>
              </a:rPr>
              <a:t>“</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结巴</a:t>
            </a:r>
            <a:r>
              <a:rPr lang="en-US" altLang="zh-CN" kern="100" dirty="0">
                <a:solidFill>
                  <a:srgbClr val="44546A"/>
                </a:solidFill>
                <a:latin typeface="Times New Roman" panose="02020603050405020304" pitchFamily="18" charset="0"/>
                <a:cs typeface="Times New Roman" panose="02020603050405020304" pitchFamily="18" charset="0"/>
              </a:rPr>
              <a:t>”</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中文分词工具）是目前较为常用的中文文本处理系统。在</a:t>
            </a:r>
            <a:r>
              <a:rPr lang="en-US" altLang="zh-CN" kern="100" dirty="0" err="1">
                <a:solidFill>
                  <a:srgbClr val="44546A"/>
                </a:solidFill>
                <a:latin typeface="Times New Roman" panose="02020603050405020304" pitchFamily="18" charset="0"/>
                <a:cs typeface="Times New Roman" panose="02020603050405020304" pitchFamily="18" charset="0"/>
              </a:rPr>
              <a:t>Jieab</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包中，分词处理用到的函数为</a:t>
            </a:r>
            <a:r>
              <a:rPr lang="en-US" altLang="zh-CN" kern="100" dirty="0" err="1">
                <a:solidFill>
                  <a:srgbClr val="44546A"/>
                </a:solidFill>
                <a:latin typeface="Times New Roman" panose="02020603050405020304" pitchFamily="18" charset="0"/>
                <a:cs typeface="Times New Roman" panose="02020603050405020304" pitchFamily="18" charset="0"/>
              </a:rPr>
              <a:t>jieba.posseg.cut</a:t>
            </a:r>
            <a:r>
              <a:rPr lang="en-US" altLang="zh-CN" kern="100" dirty="0">
                <a:solidFill>
                  <a:srgbClr val="44546A"/>
                </a:solidFill>
                <a:latin typeface="Times New Roman" panose="02020603050405020304" pitchFamily="18" charset="0"/>
                <a:cs typeface="Times New Roman" panose="02020603050405020304" pitchFamily="18" charset="0"/>
              </a:rPr>
              <a:t>()</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，自定义词汇用到的函数为</a:t>
            </a:r>
            <a:r>
              <a:rPr lang="en-US" altLang="zh-CN" kern="100" dirty="0" err="1">
                <a:solidFill>
                  <a:srgbClr val="44546A"/>
                </a:solidFill>
                <a:latin typeface="Times New Roman" panose="02020603050405020304" pitchFamily="18" charset="0"/>
                <a:cs typeface="Times New Roman" panose="02020603050405020304" pitchFamily="18" charset="0"/>
              </a:rPr>
              <a:t>jieba.add_word</a:t>
            </a:r>
            <a:r>
              <a:rPr lang="en-US" altLang="zh-CN" kern="100" dirty="0">
                <a:solidFill>
                  <a:srgbClr val="44546A"/>
                </a:solidFill>
                <a:latin typeface="Times New Roman" panose="02020603050405020304" pitchFamily="18" charset="0"/>
                <a:cs typeface="Times New Roman" panose="02020603050405020304" pitchFamily="18" charset="0"/>
              </a:rPr>
              <a:t>()</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，停用词处理建议自行编写代码，获得关键词用到的函数为</a:t>
            </a:r>
            <a:r>
              <a:rPr lang="en-US" altLang="zh-CN" kern="100" dirty="0" err="1">
                <a:solidFill>
                  <a:srgbClr val="44546A"/>
                </a:solidFill>
                <a:latin typeface="Times New Roman" panose="02020603050405020304" pitchFamily="18" charset="0"/>
                <a:cs typeface="Times New Roman" panose="02020603050405020304" pitchFamily="18" charset="0"/>
              </a:rPr>
              <a:t>jieba.analyse.extract_tags</a:t>
            </a:r>
            <a:r>
              <a:rPr lang="en-US" altLang="zh-CN" kern="100" dirty="0">
                <a:solidFill>
                  <a:srgbClr val="44546A"/>
                </a:solidFill>
                <a:latin typeface="Times New Roman" panose="02020603050405020304" pitchFamily="18" charset="0"/>
                <a:cs typeface="Times New Roman" panose="02020603050405020304" pitchFamily="18" charset="0"/>
              </a:rPr>
              <a:t> ()</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kern="100" dirty="0">
                <a:solidFill>
                  <a:srgbClr val="44546A"/>
                </a:solidFill>
                <a:latin typeface="Times New Roman" panose="02020603050405020304" pitchFamily="18" charset="0"/>
                <a:cs typeface="Times New Roman" panose="02020603050405020304" pitchFamily="18" charset="0"/>
              </a:rPr>
              <a:t>4-6</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给出了</a:t>
            </a:r>
            <a:r>
              <a:rPr lang="en-US" altLang="zh-CN" kern="100" dirty="0" err="1">
                <a:solidFill>
                  <a:srgbClr val="44546A"/>
                </a:solidFill>
                <a:latin typeface="Times New Roman" panose="02020603050405020304" pitchFamily="18" charset="0"/>
                <a:cs typeface="Times New Roman" panose="02020603050405020304" pitchFamily="18" charset="0"/>
              </a:rPr>
              <a:t>jieba</a:t>
            </a:r>
            <a:r>
              <a:rPr lang="zh-CN" altLang="zh-CN" kern="100" dirty="0">
                <a:solidFill>
                  <a:srgbClr val="44546A"/>
                </a:solidFill>
                <a:latin typeface="Times New Roman" panose="02020603050405020304" pitchFamily="18" charset="0"/>
                <a:ea typeface="宋体" panose="02010600030101010101" pitchFamily="2" charset="-122"/>
                <a:cs typeface="Times New Roman" panose="02020603050405020304" pitchFamily="18" charset="0"/>
              </a:rPr>
              <a:t>包中的词性标签。</a:t>
            </a:r>
            <a:endParaRPr lang="zh-CN" altLang="zh-CN" kern="100" dirty="0">
              <a:solidFill>
                <a:srgbClr val="44546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9600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E002A945-DA7E-4B4E-AE6D-2A5FF1EA4838}"/>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
        <p:nvSpPr>
          <p:cNvPr id="15" name="文本框 14">
            <a:extLst>
              <a:ext uri="{FF2B5EF4-FFF2-40B4-BE49-F238E27FC236}">
                <a16:creationId xmlns:a16="http://schemas.microsoft.com/office/drawing/2014/main" id="{4206FC44-5C8A-49E6-85F4-18067F1E740F}"/>
              </a:ext>
            </a:extLst>
          </p:cNvPr>
          <p:cNvSpPr txBox="1"/>
          <p:nvPr/>
        </p:nvSpPr>
        <p:spPr>
          <a:xfrm>
            <a:off x="4315827" y="554870"/>
            <a:ext cx="2617143" cy="377860"/>
          </a:xfrm>
          <a:prstGeom prst="rect">
            <a:avLst/>
          </a:prstGeom>
          <a:noFill/>
        </p:spPr>
        <p:txBody>
          <a:bodyPr wrap="square">
            <a:spAutoFit/>
          </a:bodyPr>
          <a:lstStyle/>
          <a:p>
            <a:pPr indent="266700" fontAlgn="base">
              <a:lnSpc>
                <a:spcPct val="110000"/>
              </a:lnSpc>
              <a:spcBef>
                <a:spcPct val="0"/>
              </a:spcBef>
              <a:spcAft>
                <a:spcPct val="0"/>
              </a:spcAft>
            </a:pPr>
            <a:r>
              <a:rPr lang="zh-CN" altLang="zh-CN"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表</a:t>
            </a:r>
            <a:r>
              <a:rPr lang="en-US" altLang="zh-CN" kern="100" dirty="0">
                <a:solidFill>
                  <a:schemeClr val="accent1">
                    <a:lumMod val="75000"/>
                  </a:schemeClr>
                </a:solidFill>
                <a:latin typeface="Times New Roman" panose="02020603050405020304" pitchFamily="18" charset="0"/>
                <a:cs typeface="Times New Roman" panose="02020603050405020304" pitchFamily="18" charset="0"/>
              </a:rPr>
              <a:t>4-7  </a:t>
            </a:r>
            <a:r>
              <a:rPr lang="en-US" altLang="zh-CN" kern="100" dirty="0" err="1">
                <a:solidFill>
                  <a:schemeClr val="accent1">
                    <a:lumMod val="75000"/>
                  </a:schemeClr>
                </a:solidFill>
                <a:latin typeface="Times New Roman" panose="02020603050405020304" pitchFamily="18" charset="0"/>
                <a:cs typeface="Times New Roman" panose="02020603050405020304" pitchFamily="18" charset="0"/>
              </a:rPr>
              <a:t>jieba</a:t>
            </a:r>
            <a:r>
              <a:rPr lang="zh-CN" altLang="zh-CN"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词性标签</a:t>
            </a:r>
            <a:endParaRPr lang="zh-CN" altLang="zh-CN" kern="100" dirty="0">
              <a:solidFill>
                <a:schemeClr val="accent1">
                  <a:lumMod val="75000"/>
                </a:schemeClr>
              </a:solidFill>
              <a:cs typeface="Times New Roman" panose="02020603050405020304" pitchFamily="18" charset="0"/>
            </a:endParaRPr>
          </a:p>
        </p:txBody>
      </p:sp>
      <p:graphicFrame>
        <p:nvGraphicFramePr>
          <p:cNvPr id="18" name="表格 17">
            <a:extLst>
              <a:ext uri="{FF2B5EF4-FFF2-40B4-BE49-F238E27FC236}">
                <a16:creationId xmlns:a16="http://schemas.microsoft.com/office/drawing/2014/main" id="{865848F6-B92F-45FB-A293-A4420FD5BB25}"/>
              </a:ext>
            </a:extLst>
          </p:cNvPr>
          <p:cNvGraphicFramePr>
            <a:graphicFrameLocks noGrp="1"/>
          </p:cNvGraphicFramePr>
          <p:nvPr>
            <p:extLst>
              <p:ext uri="{D42A27DB-BD31-4B8C-83A1-F6EECF244321}">
                <p14:modId xmlns:p14="http://schemas.microsoft.com/office/powerpoint/2010/main" val="1088907260"/>
              </p:ext>
            </p:extLst>
          </p:nvPr>
        </p:nvGraphicFramePr>
        <p:xfrm>
          <a:off x="266065" y="1293894"/>
          <a:ext cx="5322919" cy="5022380"/>
        </p:xfrm>
        <a:graphic>
          <a:graphicData uri="http://schemas.openxmlformats.org/drawingml/2006/table">
            <a:tbl>
              <a:tblPr firstRow="1" firstCol="1" bandRow="1"/>
              <a:tblGrid>
                <a:gridCol w="772632">
                  <a:extLst>
                    <a:ext uri="{9D8B030D-6E8A-4147-A177-3AD203B41FA5}">
                      <a16:colId xmlns:a16="http://schemas.microsoft.com/office/drawing/2014/main" val="1352263855"/>
                    </a:ext>
                  </a:extLst>
                </a:gridCol>
                <a:gridCol w="694661">
                  <a:extLst>
                    <a:ext uri="{9D8B030D-6E8A-4147-A177-3AD203B41FA5}">
                      <a16:colId xmlns:a16="http://schemas.microsoft.com/office/drawing/2014/main" val="2265934067"/>
                    </a:ext>
                  </a:extLst>
                </a:gridCol>
                <a:gridCol w="3855626">
                  <a:extLst>
                    <a:ext uri="{9D8B030D-6E8A-4147-A177-3AD203B41FA5}">
                      <a16:colId xmlns:a16="http://schemas.microsoft.com/office/drawing/2014/main" val="8066659"/>
                    </a:ext>
                  </a:extLst>
                </a:gridCol>
              </a:tblGrid>
              <a:tr h="499590">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0" algn="l">
                        <a:lnSpc>
                          <a:spcPct val="110000"/>
                        </a:lnSpc>
                      </a:pPr>
                      <a:r>
                        <a:rPr lang="zh-CN" sz="1200" kern="100" dirty="0">
                          <a:effectLst/>
                          <a:latin typeface="华文仿宋" panose="02010600040101010101" pitchFamily="2" charset="-122"/>
                          <a:ea typeface="华文仿宋" panose="02010600040101010101" pitchFamily="2" charset="-122"/>
                        </a:rPr>
                        <a:t>词性英文名称</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0" algn="l">
                        <a:lnSpc>
                          <a:spcPct val="110000"/>
                        </a:lnSpc>
                      </a:pPr>
                      <a:r>
                        <a:rPr lang="zh-CN" sz="1200" kern="100" dirty="0">
                          <a:effectLst/>
                          <a:latin typeface="华文仿宋" panose="02010600040101010101" pitchFamily="2" charset="-122"/>
                          <a:ea typeface="华文仿宋" panose="02010600040101010101" pitchFamily="2" charset="-122"/>
                        </a:rPr>
                        <a:t>词性中文</a:t>
                      </a:r>
                      <a:r>
                        <a:rPr lang="zh-CN" altLang="en-US" sz="1200" b="1" kern="100" dirty="0">
                          <a:solidFill>
                            <a:schemeClr val="lt1"/>
                          </a:solidFill>
                          <a:effectLst/>
                          <a:latin typeface="华文仿宋" panose="02010600040101010101" pitchFamily="2" charset="-122"/>
                          <a:ea typeface="华文仿宋" panose="02010600040101010101" pitchFamily="2" charset="-122"/>
                          <a:cs typeface="+mn-cs"/>
                        </a:rPr>
                        <a:t>名称</a:t>
                      </a: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0">
                        <a:lnSpc>
                          <a:spcPct val="110000"/>
                        </a:lnSpc>
                      </a:pPr>
                      <a:r>
                        <a:rPr lang="zh-CN" sz="1200" kern="100" dirty="0">
                          <a:effectLst/>
                          <a:latin typeface="华文仿宋" panose="02010600040101010101" pitchFamily="2" charset="-122"/>
                          <a:ea typeface="华文仿宋" panose="02010600040101010101" pitchFamily="2" charset="-122"/>
                        </a:rPr>
                        <a:t>含义</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19013296"/>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ag</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dirty="0">
                          <a:effectLst/>
                          <a:latin typeface="华文仿宋" panose="02010600040101010101" pitchFamily="2" charset="-122"/>
                          <a:ea typeface="华文仿宋" panose="02010600040101010101" pitchFamily="2" charset="-122"/>
                        </a:rPr>
                        <a:t>形语素</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a:effectLst/>
                          <a:latin typeface="华文仿宋" panose="02010600040101010101" pitchFamily="2" charset="-122"/>
                          <a:ea typeface="华文仿宋" panose="02010600040101010101" pitchFamily="2" charset="-122"/>
                        </a:rPr>
                        <a:t>形容词性语素。形容词代码为</a:t>
                      </a:r>
                      <a:r>
                        <a:rPr lang="en-US" sz="1100" kern="100">
                          <a:effectLst/>
                          <a:latin typeface="华文仿宋" panose="02010600040101010101" pitchFamily="2" charset="-122"/>
                          <a:ea typeface="华文仿宋" panose="02010600040101010101" pitchFamily="2" charset="-122"/>
                        </a:rPr>
                        <a:t> a</a:t>
                      </a:r>
                      <a:r>
                        <a:rPr lang="zh-CN" sz="1100" kern="100">
                          <a:effectLst/>
                          <a:latin typeface="华文仿宋" panose="02010600040101010101" pitchFamily="2" charset="-122"/>
                          <a:ea typeface="华文仿宋" panose="02010600040101010101" pitchFamily="2" charset="-122"/>
                        </a:rPr>
                        <a:t>，语素代码ｇ前面置以</a:t>
                      </a:r>
                      <a:r>
                        <a:rPr lang="en-US" sz="1100" kern="100">
                          <a:effectLst/>
                          <a:latin typeface="华文仿宋" panose="02010600040101010101" pitchFamily="2" charset="-122"/>
                          <a:ea typeface="华文仿宋" panose="02010600040101010101" pitchFamily="2" charset="-122"/>
                        </a:rPr>
                        <a:t>A</a:t>
                      </a:r>
                      <a:r>
                        <a:rPr lang="zh-CN" sz="1100" kern="100">
                          <a:effectLst/>
                          <a:latin typeface="华文仿宋" panose="02010600040101010101" pitchFamily="2" charset="-122"/>
                          <a:ea typeface="华文仿宋" panose="02010600040101010101" pitchFamily="2" charset="-122"/>
                        </a:rPr>
                        <a:t>。</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712784496"/>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a</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dirty="0">
                          <a:effectLst/>
                          <a:latin typeface="华文仿宋" panose="02010600040101010101" pitchFamily="2" charset="-122"/>
                          <a:ea typeface="华文仿宋" panose="02010600040101010101" pitchFamily="2" charset="-122"/>
                        </a:rPr>
                        <a:t>形容词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a:effectLst/>
                          <a:latin typeface="华文仿宋" panose="02010600040101010101" pitchFamily="2" charset="-122"/>
                          <a:ea typeface="华文仿宋" panose="02010600040101010101" pitchFamily="2" charset="-122"/>
                        </a:rPr>
                        <a:t>取英语形容词</a:t>
                      </a:r>
                      <a:r>
                        <a:rPr lang="en-US" sz="1100" kern="100">
                          <a:effectLst/>
                          <a:latin typeface="华文仿宋" panose="02010600040101010101" pitchFamily="2" charset="-122"/>
                          <a:ea typeface="华文仿宋" panose="02010600040101010101" pitchFamily="2" charset="-122"/>
                        </a:rPr>
                        <a:t> adjective</a:t>
                      </a:r>
                      <a:r>
                        <a:rPr lang="zh-CN" sz="1100" kern="100">
                          <a:effectLst/>
                          <a:latin typeface="华文仿宋" panose="02010600040101010101" pitchFamily="2" charset="-122"/>
                          <a:ea typeface="华文仿宋" panose="02010600040101010101" pitchFamily="2" charset="-122"/>
                        </a:rPr>
                        <a:t>的第</a:t>
                      </a:r>
                      <a:r>
                        <a:rPr lang="en-US" sz="1100" kern="100">
                          <a:effectLst/>
                          <a:latin typeface="华文仿宋" panose="02010600040101010101" pitchFamily="2" charset="-122"/>
                          <a:ea typeface="华文仿宋" panose="02010600040101010101" pitchFamily="2" charset="-122"/>
                        </a:rPr>
                        <a:t>1</a:t>
                      </a:r>
                      <a:r>
                        <a:rPr lang="zh-CN" sz="1100" kern="100">
                          <a:effectLst/>
                          <a:latin typeface="华文仿宋" panose="02010600040101010101" pitchFamily="2" charset="-122"/>
                          <a:ea typeface="华文仿宋" panose="02010600040101010101" pitchFamily="2" charset="-122"/>
                        </a:rPr>
                        <a:t>个字母。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76221939"/>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ad</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dirty="0">
                          <a:effectLst/>
                          <a:latin typeface="华文仿宋" panose="02010600040101010101" pitchFamily="2" charset="-122"/>
                          <a:ea typeface="华文仿宋" panose="02010600040101010101" pitchFamily="2" charset="-122"/>
                        </a:rPr>
                        <a:t>副形词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直接作状语的形容词。形容词代码</a:t>
                      </a:r>
                      <a:r>
                        <a:rPr lang="en-US" sz="1100" kern="100" dirty="0">
                          <a:effectLst/>
                          <a:latin typeface="华文仿宋" panose="02010600040101010101" pitchFamily="2" charset="-122"/>
                          <a:ea typeface="华文仿宋" panose="02010600040101010101" pitchFamily="2" charset="-122"/>
                        </a:rPr>
                        <a:t> a</a:t>
                      </a:r>
                      <a:r>
                        <a:rPr lang="zh-CN" sz="1100" kern="100" dirty="0">
                          <a:effectLst/>
                          <a:latin typeface="华文仿宋" panose="02010600040101010101" pitchFamily="2" charset="-122"/>
                          <a:ea typeface="华文仿宋" panose="02010600040101010101" pitchFamily="2" charset="-122"/>
                        </a:rPr>
                        <a:t>和副词代码</a:t>
                      </a:r>
                      <a:r>
                        <a:rPr lang="en-US" sz="1100" kern="100" dirty="0">
                          <a:effectLst/>
                          <a:latin typeface="华文仿宋" panose="02010600040101010101" pitchFamily="2" charset="-122"/>
                          <a:ea typeface="华文仿宋" panose="02010600040101010101" pitchFamily="2" charset="-122"/>
                        </a:rPr>
                        <a:t>d</a:t>
                      </a:r>
                      <a:r>
                        <a:rPr lang="zh-CN" sz="1100" kern="100" dirty="0">
                          <a:effectLst/>
                          <a:latin typeface="华文仿宋" panose="02010600040101010101" pitchFamily="2" charset="-122"/>
                          <a:ea typeface="华文仿宋" panose="02010600040101010101" pitchFamily="2" charset="-122"/>
                        </a:rPr>
                        <a:t>并在一起。</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930029874"/>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an</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dirty="0">
                          <a:effectLst/>
                          <a:latin typeface="华文仿宋" panose="02010600040101010101" pitchFamily="2" charset="-122"/>
                          <a:ea typeface="华文仿宋" panose="02010600040101010101" pitchFamily="2" charset="-122"/>
                        </a:rPr>
                        <a:t>名形词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具有名词功能的形容词。形容词代码</a:t>
                      </a:r>
                      <a:r>
                        <a:rPr lang="en-US" sz="1100" kern="100" dirty="0">
                          <a:effectLst/>
                          <a:latin typeface="华文仿宋" panose="02010600040101010101" pitchFamily="2" charset="-122"/>
                          <a:ea typeface="华文仿宋" panose="02010600040101010101" pitchFamily="2" charset="-122"/>
                        </a:rPr>
                        <a:t> a</a:t>
                      </a:r>
                      <a:r>
                        <a:rPr lang="zh-CN" sz="1100" kern="100" dirty="0">
                          <a:effectLst/>
                          <a:latin typeface="华文仿宋" panose="02010600040101010101" pitchFamily="2" charset="-122"/>
                          <a:ea typeface="华文仿宋" panose="02010600040101010101" pitchFamily="2" charset="-122"/>
                        </a:rPr>
                        <a:t>和名词代码</a:t>
                      </a:r>
                      <a:r>
                        <a:rPr lang="en-US" sz="1100" kern="100" dirty="0">
                          <a:effectLst/>
                          <a:latin typeface="华文仿宋" panose="02010600040101010101" pitchFamily="2" charset="-122"/>
                          <a:ea typeface="华文仿宋" panose="02010600040101010101" pitchFamily="2" charset="-122"/>
                        </a:rPr>
                        <a:t>n</a:t>
                      </a:r>
                      <a:r>
                        <a:rPr lang="zh-CN" sz="1100" kern="100" dirty="0">
                          <a:effectLst/>
                          <a:latin typeface="华文仿宋" panose="02010600040101010101" pitchFamily="2" charset="-122"/>
                          <a:ea typeface="华文仿宋" panose="02010600040101010101" pitchFamily="2" charset="-122"/>
                        </a:rPr>
                        <a:t>并在一起。</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2533015"/>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b</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区别词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取汉字</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别</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的声母。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50357378"/>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c</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连词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取英语连词</a:t>
                      </a:r>
                      <a:r>
                        <a:rPr lang="en-US" sz="1100" kern="100" dirty="0">
                          <a:effectLst/>
                          <a:latin typeface="华文仿宋" panose="02010600040101010101" pitchFamily="2" charset="-122"/>
                          <a:ea typeface="华文仿宋" panose="02010600040101010101" pitchFamily="2" charset="-122"/>
                        </a:rPr>
                        <a:t> conjunction</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1</a:t>
                      </a:r>
                      <a:r>
                        <a:rPr lang="zh-CN" sz="1100" kern="100" dirty="0">
                          <a:effectLst/>
                          <a:latin typeface="华文仿宋" panose="02010600040101010101" pitchFamily="2" charset="-122"/>
                          <a:ea typeface="华文仿宋" panose="02010600040101010101" pitchFamily="2" charset="-122"/>
                        </a:rPr>
                        <a:t>个字母。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776913866"/>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dg</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副语素</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副词性语素。副词代码为</a:t>
                      </a:r>
                      <a:r>
                        <a:rPr lang="en-US" sz="1100" kern="100" dirty="0">
                          <a:effectLst/>
                          <a:latin typeface="华文仿宋" panose="02010600040101010101" pitchFamily="2" charset="-122"/>
                          <a:ea typeface="华文仿宋" panose="02010600040101010101" pitchFamily="2" charset="-122"/>
                        </a:rPr>
                        <a:t> d</a:t>
                      </a:r>
                      <a:r>
                        <a:rPr lang="zh-CN" sz="1100" kern="100" dirty="0">
                          <a:effectLst/>
                          <a:latin typeface="华文仿宋" panose="02010600040101010101" pitchFamily="2" charset="-122"/>
                          <a:ea typeface="华文仿宋" panose="02010600040101010101" pitchFamily="2" charset="-122"/>
                        </a:rPr>
                        <a:t>，语素代码ｇ前面置以</a:t>
                      </a:r>
                      <a:r>
                        <a:rPr lang="en-US" sz="1100" kern="100" dirty="0">
                          <a:effectLst/>
                          <a:latin typeface="华文仿宋" panose="02010600040101010101" pitchFamily="2" charset="-122"/>
                          <a:ea typeface="华文仿宋" panose="02010600040101010101" pitchFamily="2" charset="-122"/>
                        </a:rPr>
                        <a:t>D</a:t>
                      </a:r>
                      <a:r>
                        <a:rPr lang="zh-CN" sz="1100" kern="100" dirty="0">
                          <a:effectLst/>
                          <a:latin typeface="华文仿宋" panose="02010600040101010101" pitchFamily="2" charset="-122"/>
                          <a:ea typeface="华文仿宋" panose="02010600040101010101" pitchFamily="2" charset="-122"/>
                        </a:rPr>
                        <a:t>。</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118283547"/>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d</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副词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a:t>
                      </a:r>
                      <a:r>
                        <a:rPr lang="en-US" sz="1100" kern="100" dirty="0">
                          <a:effectLst/>
                          <a:latin typeface="华文仿宋" panose="02010600040101010101" pitchFamily="2" charset="-122"/>
                          <a:ea typeface="华文仿宋" panose="02010600040101010101" pitchFamily="2" charset="-122"/>
                        </a:rPr>
                        <a:t> adverb</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2</a:t>
                      </a:r>
                      <a:r>
                        <a:rPr lang="zh-CN" sz="1100" kern="100" dirty="0">
                          <a:effectLst/>
                          <a:latin typeface="华文仿宋" panose="02010600040101010101" pitchFamily="2" charset="-122"/>
                          <a:ea typeface="华文仿宋" panose="02010600040101010101" pitchFamily="2" charset="-122"/>
                        </a:rPr>
                        <a:t>个字母，因其第</a:t>
                      </a:r>
                      <a:r>
                        <a:rPr lang="en-US" sz="1100" kern="100" dirty="0">
                          <a:effectLst/>
                          <a:latin typeface="华文仿宋" panose="02010600040101010101" pitchFamily="2" charset="-122"/>
                          <a:ea typeface="华文仿宋" panose="02010600040101010101" pitchFamily="2" charset="-122"/>
                        </a:rPr>
                        <a:t>1</a:t>
                      </a:r>
                      <a:r>
                        <a:rPr lang="zh-CN" sz="1100" kern="100" dirty="0">
                          <a:effectLst/>
                          <a:latin typeface="华文仿宋" panose="02010600040101010101" pitchFamily="2" charset="-122"/>
                          <a:ea typeface="华文仿宋" panose="02010600040101010101" pitchFamily="2" charset="-122"/>
                        </a:rPr>
                        <a:t>个字母已用于形容词。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263479653"/>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e</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叹词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取英语叹词</a:t>
                      </a:r>
                      <a:r>
                        <a:rPr lang="en-US" sz="1100" kern="100" dirty="0">
                          <a:effectLst/>
                          <a:latin typeface="华文仿宋" panose="02010600040101010101" pitchFamily="2" charset="-122"/>
                          <a:ea typeface="华文仿宋" panose="02010600040101010101" pitchFamily="2" charset="-122"/>
                        </a:rPr>
                        <a:t> exclamation</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1</a:t>
                      </a:r>
                      <a:r>
                        <a:rPr lang="zh-CN" sz="1100" kern="100" dirty="0">
                          <a:effectLst/>
                          <a:latin typeface="华文仿宋" panose="02010600040101010101" pitchFamily="2" charset="-122"/>
                          <a:ea typeface="华文仿宋" panose="02010600040101010101" pitchFamily="2" charset="-122"/>
                        </a:rPr>
                        <a:t>个字母。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12512935"/>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a:effectLst/>
                          <a:latin typeface="华文仿宋" panose="02010600040101010101" pitchFamily="2" charset="-122"/>
                          <a:ea typeface="华文仿宋" panose="02010600040101010101" pitchFamily="2" charset="-122"/>
                        </a:rPr>
                        <a:t>f</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方位词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取汉字</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方</a:t>
                      </a:r>
                      <a:r>
                        <a:rPr lang="en-US" sz="1100" kern="100" dirty="0">
                          <a:effectLst/>
                          <a:latin typeface="华文仿宋" panose="02010600040101010101" pitchFamily="2" charset="-122"/>
                          <a:ea typeface="华文仿宋" panose="02010600040101010101" pitchFamily="2" charset="-122"/>
                        </a:rPr>
                        <a:t>”</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290113589"/>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g</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语素</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绝大多数语素都能作为合成词的</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词根</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，取汉字</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根</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的声母。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919774016"/>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h</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前接成分</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取英语</a:t>
                      </a:r>
                      <a:r>
                        <a:rPr lang="en-US" sz="1100" kern="100" dirty="0">
                          <a:effectLst/>
                          <a:latin typeface="华文仿宋" panose="02010600040101010101" pitchFamily="2" charset="-122"/>
                          <a:ea typeface="华文仿宋" panose="02010600040101010101" pitchFamily="2" charset="-122"/>
                        </a:rPr>
                        <a:t> head</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1</a:t>
                      </a:r>
                      <a:r>
                        <a:rPr lang="zh-CN" sz="1100" kern="100" dirty="0">
                          <a:effectLst/>
                          <a:latin typeface="华文仿宋" panose="02010600040101010101" pitchFamily="2" charset="-122"/>
                          <a:ea typeface="华文仿宋" panose="02010600040101010101" pitchFamily="2" charset="-122"/>
                        </a:rPr>
                        <a:t>个字母。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141604692"/>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a:effectLst/>
                          <a:latin typeface="华文仿宋" panose="02010600040101010101" pitchFamily="2" charset="-122"/>
                          <a:ea typeface="华文仿宋" panose="02010600040101010101" pitchFamily="2" charset="-122"/>
                        </a:rPr>
                        <a:t>i</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成语</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取英语成语</a:t>
                      </a:r>
                      <a:r>
                        <a:rPr lang="en-US" sz="1100" kern="100" dirty="0">
                          <a:effectLst/>
                          <a:latin typeface="华文仿宋" panose="02010600040101010101" pitchFamily="2" charset="-122"/>
                          <a:ea typeface="华文仿宋" panose="02010600040101010101" pitchFamily="2" charset="-122"/>
                        </a:rPr>
                        <a:t> idiom</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1</a:t>
                      </a:r>
                      <a:r>
                        <a:rPr lang="zh-CN" sz="1100" kern="100" dirty="0">
                          <a:effectLst/>
                          <a:latin typeface="华文仿宋" panose="02010600040101010101" pitchFamily="2" charset="-122"/>
                          <a:ea typeface="华文仿宋" panose="02010600040101010101" pitchFamily="2" charset="-122"/>
                        </a:rPr>
                        <a:t>个字母。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50666894"/>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j</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简称略语</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取汉字</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简</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的声母。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210327733"/>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k</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后接成分</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100" kern="100" dirty="0">
                          <a:effectLst/>
                          <a:latin typeface="华文仿宋" panose="02010600040101010101" pitchFamily="2" charset="-122"/>
                          <a:ea typeface="华文仿宋" panose="02010600040101010101" pitchFamily="2" charset="-122"/>
                        </a:rPr>
                        <a:t> </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803445872"/>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l</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习用语</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习用语尚未成为成语，有点</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临时性</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，取</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临</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的声母。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610014491"/>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m</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数词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取英语</a:t>
                      </a:r>
                      <a:r>
                        <a:rPr lang="en-US" sz="1100" kern="100" dirty="0">
                          <a:effectLst/>
                          <a:latin typeface="华文仿宋" panose="02010600040101010101" pitchFamily="2" charset="-122"/>
                          <a:ea typeface="华文仿宋" panose="02010600040101010101" pitchFamily="2" charset="-122"/>
                        </a:rPr>
                        <a:t> numeral</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3</a:t>
                      </a:r>
                      <a:r>
                        <a:rPr lang="zh-CN" sz="1100" kern="100" dirty="0">
                          <a:effectLst/>
                          <a:latin typeface="华文仿宋" panose="02010600040101010101" pitchFamily="2" charset="-122"/>
                          <a:ea typeface="华文仿宋" panose="02010600040101010101" pitchFamily="2" charset="-122"/>
                        </a:rPr>
                        <a:t>个字母，</a:t>
                      </a:r>
                      <a:r>
                        <a:rPr lang="en-US" sz="1100" kern="100" dirty="0">
                          <a:effectLst/>
                          <a:latin typeface="华文仿宋" panose="02010600040101010101" pitchFamily="2" charset="-122"/>
                          <a:ea typeface="华文仿宋" panose="02010600040101010101" pitchFamily="2" charset="-122"/>
                        </a:rPr>
                        <a:t>n</a:t>
                      </a:r>
                      <a:r>
                        <a:rPr lang="zh-CN" sz="1100" kern="100" dirty="0">
                          <a:effectLst/>
                          <a:latin typeface="华文仿宋" panose="02010600040101010101" pitchFamily="2" charset="-122"/>
                          <a:ea typeface="华文仿宋" panose="02010600040101010101" pitchFamily="2" charset="-122"/>
                        </a:rPr>
                        <a:t>，</a:t>
                      </a:r>
                      <a:r>
                        <a:rPr lang="en-US" sz="1100" kern="100" dirty="0">
                          <a:effectLst/>
                          <a:latin typeface="华文仿宋" panose="02010600040101010101" pitchFamily="2" charset="-122"/>
                          <a:ea typeface="华文仿宋" panose="02010600040101010101" pitchFamily="2" charset="-122"/>
                        </a:rPr>
                        <a:t>u</a:t>
                      </a:r>
                      <a:r>
                        <a:rPr lang="zh-CN" sz="1100" kern="100" dirty="0">
                          <a:effectLst/>
                          <a:latin typeface="华文仿宋" panose="02010600040101010101" pitchFamily="2" charset="-122"/>
                          <a:ea typeface="华文仿宋" panose="02010600040101010101" pitchFamily="2" charset="-122"/>
                        </a:rPr>
                        <a:t>已有他用。</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94492556"/>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ng</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名语素</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名词性语素。名词代码为</a:t>
                      </a:r>
                      <a:r>
                        <a:rPr lang="en-US" sz="1100" kern="100" dirty="0">
                          <a:effectLst/>
                          <a:latin typeface="华文仿宋" panose="02010600040101010101" pitchFamily="2" charset="-122"/>
                          <a:ea typeface="华文仿宋" panose="02010600040101010101" pitchFamily="2" charset="-122"/>
                        </a:rPr>
                        <a:t> n</a:t>
                      </a:r>
                      <a:r>
                        <a:rPr lang="zh-CN" sz="1100" kern="100" dirty="0">
                          <a:effectLst/>
                          <a:latin typeface="华文仿宋" panose="02010600040101010101" pitchFamily="2" charset="-122"/>
                          <a:ea typeface="华文仿宋" panose="02010600040101010101" pitchFamily="2" charset="-122"/>
                        </a:rPr>
                        <a:t>，语素代码ｇ前面置以</a:t>
                      </a:r>
                      <a:r>
                        <a:rPr lang="en-US" sz="1100" kern="100" dirty="0">
                          <a:effectLst/>
                          <a:latin typeface="华文仿宋" panose="02010600040101010101" pitchFamily="2" charset="-122"/>
                          <a:ea typeface="华文仿宋" panose="02010600040101010101" pitchFamily="2" charset="-122"/>
                        </a:rPr>
                        <a:t>N</a:t>
                      </a:r>
                      <a:r>
                        <a:rPr lang="zh-CN" sz="1100" kern="100" dirty="0">
                          <a:effectLst/>
                          <a:latin typeface="华文仿宋" panose="02010600040101010101" pitchFamily="2" charset="-122"/>
                          <a:ea typeface="华文仿宋" panose="02010600040101010101" pitchFamily="2" charset="-122"/>
                        </a:rPr>
                        <a:t>。</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530651210"/>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n</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a:effectLst/>
                          <a:latin typeface="华文仿宋" panose="02010600040101010101" pitchFamily="2" charset="-122"/>
                          <a:ea typeface="华文仿宋" panose="02010600040101010101" pitchFamily="2" charset="-122"/>
                        </a:rPr>
                        <a:t>名词</a:t>
                      </a:r>
                      <a:endParaRPr lang="zh-CN" sz="11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取英语名词</a:t>
                      </a:r>
                      <a:r>
                        <a:rPr lang="en-US" sz="1100" kern="100" dirty="0">
                          <a:effectLst/>
                          <a:latin typeface="华文仿宋" panose="02010600040101010101" pitchFamily="2" charset="-122"/>
                          <a:ea typeface="华文仿宋" panose="02010600040101010101" pitchFamily="2" charset="-122"/>
                        </a:rPr>
                        <a:t> noun</a:t>
                      </a:r>
                      <a:r>
                        <a:rPr lang="zh-CN" sz="1100" kern="100" dirty="0">
                          <a:effectLst/>
                          <a:latin typeface="华文仿宋" panose="02010600040101010101" pitchFamily="2" charset="-122"/>
                          <a:ea typeface="华文仿宋" panose="02010600040101010101" pitchFamily="2" charset="-122"/>
                        </a:rPr>
                        <a:t>的第</a:t>
                      </a:r>
                      <a:r>
                        <a:rPr lang="en-US" sz="1100" kern="100" dirty="0">
                          <a:effectLst/>
                          <a:latin typeface="华文仿宋" panose="02010600040101010101" pitchFamily="2" charset="-122"/>
                          <a:ea typeface="华文仿宋" panose="02010600040101010101" pitchFamily="2" charset="-122"/>
                        </a:rPr>
                        <a:t>1</a:t>
                      </a:r>
                      <a:r>
                        <a:rPr lang="zh-CN" sz="1100" kern="100" dirty="0">
                          <a:effectLst/>
                          <a:latin typeface="华文仿宋" panose="02010600040101010101" pitchFamily="2" charset="-122"/>
                          <a:ea typeface="华文仿宋" panose="02010600040101010101" pitchFamily="2" charset="-122"/>
                        </a:rPr>
                        <a:t>个字母。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50395921"/>
                  </a:ext>
                </a:extLst>
              </a:tr>
              <a:tr h="18097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gn="ctr">
                        <a:lnSpc>
                          <a:spcPct val="110000"/>
                        </a:lnSpc>
                      </a:pPr>
                      <a:r>
                        <a:rPr lang="en-US" sz="1100" kern="100" dirty="0">
                          <a:effectLst/>
                          <a:latin typeface="华文仿宋" panose="02010600040101010101" pitchFamily="2" charset="-122"/>
                          <a:ea typeface="华文仿宋" panose="02010600040101010101" pitchFamily="2" charset="-122"/>
                        </a:rPr>
                        <a:t>nr</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gn="ctr">
                        <a:lnSpc>
                          <a:spcPct val="110000"/>
                        </a:lnSpc>
                      </a:pPr>
                      <a:r>
                        <a:rPr lang="zh-CN" sz="1100" kern="100" dirty="0">
                          <a:effectLst/>
                          <a:latin typeface="华文仿宋" panose="02010600040101010101" pitchFamily="2" charset="-122"/>
                          <a:ea typeface="华文仿宋" panose="02010600040101010101" pitchFamily="2" charset="-122"/>
                        </a:rPr>
                        <a:t>人名</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100" kern="100" dirty="0">
                          <a:effectLst/>
                          <a:latin typeface="华文仿宋" panose="02010600040101010101" pitchFamily="2" charset="-122"/>
                          <a:ea typeface="华文仿宋" panose="02010600040101010101" pitchFamily="2" charset="-122"/>
                        </a:rPr>
                        <a:t>名词代码</a:t>
                      </a:r>
                      <a:r>
                        <a:rPr lang="en-US" sz="1100" kern="100" dirty="0">
                          <a:effectLst/>
                          <a:latin typeface="华文仿宋" panose="02010600040101010101" pitchFamily="2" charset="-122"/>
                          <a:ea typeface="华文仿宋" panose="02010600040101010101" pitchFamily="2" charset="-122"/>
                        </a:rPr>
                        <a:t> n</a:t>
                      </a:r>
                      <a:r>
                        <a:rPr lang="zh-CN" sz="1100" kern="100" dirty="0">
                          <a:effectLst/>
                          <a:latin typeface="华文仿宋" panose="02010600040101010101" pitchFamily="2" charset="-122"/>
                          <a:ea typeface="华文仿宋" panose="02010600040101010101" pitchFamily="2" charset="-122"/>
                        </a:rPr>
                        <a:t>和</a:t>
                      </a:r>
                      <a:r>
                        <a:rPr lang="en-US" sz="1100" kern="100" dirty="0">
                          <a:effectLst/>
                          <a:latin typeface="华文仿宋" panose="02010600040101010101" pitchFamily="2" charset="-122"/>
                          <a:ea typeface="华文仿宋" panose="02010600040101010101" pitchFamily="2" charset="-122"/>
                        </a:rPr>
                        <a:t>“</a:t>
                      </a:r>
                      <a:r>
                        <a:rPr lang="zh-CN" sz="1100" kern="100" dirty="0">
                          <a:effectLst/>
                          <a:latin typeface="华文仿宋" panose="02010600040101010101" pitchFamily="2" charset="-122"/>
                          <a:ea typeface="华文仿宋" panose="02010600040101010101" pitchFamily="2" charset="-122"/>
                        </a:rPr>
                        <a:t>人</a:t>
                      </a:r>
                      <a:r>
                        <a:rPr lang="en-US" sz="1100" kern="100" dirty="0">
                          <a:effectLst/>
                          <a:latin typeface="华文仿宋" panose="02010600040101010101" pitchFamily="2" charset="-122"/>
                          <a:ea typeface="华文仿宋" panose="02010600040101010101" pitchFamily="2" charset="-122"/>
                        </a:rPr>
                        <a:t>(ren)”</a:t>
                      </a:r>
                      <a:r>
                        <a:rPr lang="zh-CN" sz="1100" kern="100" dirty="0">
                          <a:effectLst/>
                          <a:latin typeface="华文仿宋" panose="02010600040101010101" pitchFamily="2" charset="-122"/>
                          <a:ea typeface="华文仿宋" panose="02010600040101010101" pitchFamily="2" charset="-122"/>
                        </a:rPr>
                        <a:t>的声母并在一起。</a:t>
                      </a:r>
                      <a:endParaRPr lang="zh-CN" sz="11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180492960"/>
                  </a:ext>
                </a:extLst>
              </a:tr>
            </a:tbl>
          </a:graphicData>
        </a:graphic>
      </p:graphicFrame>
      <p:graphicFrame>
        <p:nvGraphicFramePr>
          <p:cNvPr id="19" name="表格 18">
            <a:extLst>
              <a:ext uri="{FF2B5EF4-FFF2-40B4-BE49-F238E27FC236}">
                <a16:creationId xmlns:a16="http://schemas.microsoft.com/office/drawing/2014/main" id="{7F2F4B22-70DF-4D7A-9B5A-882A6BF15C58}"/>
              </a:ext>
            </a:extLst>
          </p:cNvPr>
          <p:cNvGraphicFramePr>
            <a:graphicFrameLocks noGrp="1"/>
          </p:cNvGraphicFramePr>
          <p:nvPr>
            <p:extLst>
              <p:ext uri="{D42A27DB-BD31-4B8C-83A1-F6EECF244321}">
                <p14:modId xmlns:p14="http://schemas.microsoft.com/office/powerpoint/2010/main" val="4216602419"/>
              </p:ext>
            </p:extLst>
          </p:nvPr>
        </p:nvGraphicFramePr>
        <p:xfrm>
          <a:off x="5819554" y="1118277"/>
          <a:ext cx="5777061" cy="5312693"/>
        </p:xfrm>
        <a:graphic>
          <a:graphicData uri="http://schemas.openxmlformats.org/drawingml/2006/table">
            <a:tbl>
              <a:tblPr firstRow="1" firstCol="1" bandRow="1"/>
              <a:tblGrid>
                <a:gridCol w="857693">
                  <a:extLst>
                    <a:ext uri="{9D8B030D-6E8A-4147-A177-3AD203B41FA5}">
                      <a16:colId xmlns:a16="http://schemas.microsoft.com/office/drawing/2014/main" val="3009711599"/>
                    </a:ext>
                  </a:extLst>
                </a:gridCol>
                <a:gridCol w="935665">
                  <a:extLst>
                    <a:ext uri="{9D8B030D-6E8A-4147-A177-3AD203B41FA5}">
                      <a16:colId xmlns:a16="http://schemas.microsoft.com/office/drawing/2014/main" val="117281576"/>
                    </a:ext>
                  </a:extLst>
                </a:gridCol>
                <a:gridCol w="3983703">
                  <a:extLst>
                    <a:ext uri="{9D8B030D-6E8A-4147-A177-3AD203B41FA5}">
                      <a16:colId xmlns:a16="http://schemas.microsoft.com/office/drawing/2014/main" val="2894156906"/>
                    </a:ext>
                  </a:extLst>
                </a:gridCol>
              </a:tblGrid>
              <a:tr h="546508">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zh-CN" sz="1200" b="1" kern="100" dirty="0">
                          <a:solidFill>
                            <a:schemeClr val="lt1"/>
                          </a:solidFill>
                          <a:effectLst/>
                          <a:latin typeface="华文仿宋" panose="02010600040101010101" pitchFamily="2" charset="-122"/>
                          <a:ea typeface="华文仿宋" panose="02010600040101010101" pitchFamily="2" charset="-122"/>
                          <a:cs typeface="+mn-cs"/>
                        </a:rPr>
                        <a:t>词性英文名称</a:t>
                      </a:r>
                    </a:p>
                  </a:txBody>
                  <a:tcPr marL="68495" marR="6849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0" indent="0" algn="l" defTabSz="914400" rtl="0" eaLnBrk="1" latinLnBrk="0" hangingPunct="1">
                        <a:lnSpc>
                          <a:spcPct val="110000"/>
                        </a:lnSpc>
                      </a:pPr>
                      <a:r>
                        <a:rPr lang="zh-CN" altLang="en-US" sz="1200" b="1" kern="100" dirty="0">
                          <a:solidFill>
                            <a:schemeClr val="lt1"/>
                          </a:solidFill>
                          <a:effectLst/>
                          <a:latin typeface="华文仿宋" panose="02010600040101010101" pitchFamily="2" charset="-122"/>
                          <a:ea typeface="华文仿宋" panose="02010600040101010101" pitchFamily="2" charset="-122"/>
                          <a:cs typeface="+mn-cs"/>
                        </a:rPr>
                        <a:t>词性中文名称</a:t>
                      </a:r>
                    </a:p>
                  </a:txBody>
                  <a:tcPr marL="68495" marR="6849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0" indent="0" algn="l" defTabSz="914400" rtl="0" eaLnBrk="1" latinLnBrk="0" hangingPunct="1">
                        <a:lnSpc>
                          <a:spcPct val="110000"/>
                        </a:lnSpc>
                      </a:pPr>
                      <a:r>
                        <a:rPr lang="zh-CN" altLang="en-US" sz="1200" b="1" kern="100" dirty="0">
                          <a:solidFill>
                            <a:schemeClr val="lt1"/>
                          </a:solidFill>
                          <a:effectLst/>
                          <a:latin typeface="华文仿宋" panose="02010600040101010101" pitchFamily="2" charset="-122"/>
                          <a:ea typeface="华文仿宋" panose="02010600040101010101" pitchFamily="2" charset="-122"/>
                          <a:cs typeface="+mn-cs"/>
                        </a:rPr>
                        <a:t>含义</a:t>
                      </a:r>
                    </a:p>
                  </a:txBody>
                  <a:tcPr marL="68495" marR="68495"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62793891"/>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ns</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地名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名词代码</a:t>
                      </a:r>
                      <a:r>
                        <a:rPr lang="en-US" sz="1200" kern="100" dirty="0">
                          <a:effectLst/>
                          <a:latin typeface="华文仿宋" panose="02010600040101010101" pitchFamily="2" charset="-122"/>
                          <a:ea typeface="华文仿宋" panose="02010600040101010101" pitchFamily="2" charset="-122"/>
                        </a:rPr>
                        <a:t> n</a:t>
                      </a:r>
                      <a:r>
                        <a:rPr lang="zh-CN" sz="1200" kern="100" dirty="0">
                          <a:effectLst/>
                          <a:latin typeface="华文仿宋" panose="02010600040101010101" pitchFamily="2" charset="-122"/>
                          <a:ea typeface="华文仿宋" panose="02010600040101010101" pitchFamily="2" charset="-122"/>
                        </a:rPr>
                        <a:t>和处所词代码</a:t>
                      </a:r>
                      <a:r>
                        <a:rPr lang="en-US" sz="1200" kern="100" dirty="0">
                          <a:effectLst/>
                          <a:latin typeface="华文仿宋" panose="02010600040101010101" pitchFamily="2" charset="-122"/>
                          <a:ea typeface="华文仿宋" panose="02010600040101010101" pitchFamily="2" charset="-122"/>
                        </a:rPr>
                        <a:t>s</a:t>
                      </a:r>
                      <a:r>
                        <a:rPr lang="zh-CN" sz="1200" kern="100" dirty="0">
                          <a:effectLst/>
                          <a:latin typeface="华文仿宋" panose="02010600040101010101" pitchFamily="2" charset="-122"/>
                          <a:ea typeface="华文仿宋" panose="02010600040101010101" pitchFamily="2" charset="-122"/>
                        </a:rPr>
                        <a:t>并在一起。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500222824"/>
                  </a:ext>
                </a:extLst>
              </a:tr>
              <a:tr h="29186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nt</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机构团体</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团</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的声母为</a:t>
                      </a:r>
                      <a:r>
                        <a:rPr lang="en-US" sz="1200" kern="100" dirty="0">
                          <a:effectLst/>
                          <a:latin typeface="华文仿宋" panose="02010600040101010101" pitchFamily="2" charset="-122"/>
                          <a:ea typeface="华文仿宋" panose="02010600040101010101" pitchFamily="2" charset="-122"/>
                        </a:rPr>
                        <a:t> t</a:t>
                      </a:r>
                      <a:r>
                        <a:rPr lang="zh-CN" sz="1200" kern="100" dirty="0">
                          <a:effectLst/>
                          <a:latin typeface="华文仿宋" panose="02010600040101010101" pitchFamily="2" charset="-122"/>
                          <a:ea typeface="华文仿宋" panose="02010600040101010101" pitchFamily="2" charset="-122"/>
                        </a:rPr>
                        <a:t>，名词代码</a:t>
                      </a:r>
                      <a:r>
                        <a:rPr lang="en-US" sz="1200" kern="100" dirty="0">
                          <a:effectLst/>
                          <a:latin typeface="华文仿宋" panose="02010600040101010101" pitchFamily="2" charset="-122"/>
                          <a:ea typeface="华文仿宋" panose="02010600040101010101" pitchFamily="2" charset="-122"/>
                        </a:rPr>
                        <a:t>n</a:t>
                      </a:r>
                      <a:r>
                        <a:rPr lang="zh-CN" sz="1200" kern="100" dirty="0">
                          <a:effectLst/>
                          <a:latin typeface="华文仿宋" panose="02010600040101010101" pitchFamily="2" charset="-122"/>
                          <a:ea typeface="华文仿宋" panose="02010600040101010101" pitchFamily="2" charset="-122"/>
                        </a:rPr>
                        <a:t>和</a:t>
                      </a:r>
                      <a:r>
                        <a:rPr lang="en-US" sz="1200" kern="100" dirty="0">
                          <a:effectLst/>
                          <a:latin typeface="华文仿宋" panose="02010600040101010101" pitchFamily="2" charset="-122"/>
                          <a:ea typeface="华文仿宋" panose="02010600040101010101" pitchFamily="2" charset="-122"/>
                        </a:rPr>
                        <a:t>t</a:t>
                      </a:r>
                      <a:r>
                        <a:rPr lang="zh-CN" sz="1200" kern="100" dirty="0">
                          <a:effectLst/>
                          <a:latin typeface="华文仿宋" panose="02010600040101010101" pitchFamily="2" charset="-122"/>
                          <a:ea typeface="华文仿宋" panose="02010600040101010101" pitchFamily="2" charset="-122"/>
                        </a:rPr>
                        <a:t>并在一起。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620821302"/>
                  </a:ext>
                </a:extLst>
              </a:tr>
              <a:tr h="29186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nz</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其他专名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专</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的声母的第</a:t>
                      </a:r>
                      <a:r>
                        <a:rPr lang="en-US" sz="1200" kern="100" dirty="0">
                          <a:effectLst/>
                          <a:latin typeface="华文仿宋" panose="02010600040101010101" pitchFamily="2" charset="-122"/>
                          <a:ea typeface="华文仿宋" panose="02010600040101010101" pitchFamily="2" charset="-122"/>
                        </a:rPr>
                        <a:t> 1</a:t>
                      </a:r>
                      <a:r>
                        <a:rPr lang="zh-CN" sz="1200" kern="100" dirty="0">
                          <a:effectLst/>
                          <a:latin typeface="华文仿宋" panose="02010600040101010101" pitchFamily="2" charset="-122"/>
                          <a:ea typeface="华文仿宋" panose="02010600040101010101" pitchFamily="2" charset="-122"/>
                        </a:rPr>
                        <a:t>个字母为</a:t>
                      </a:r>
                      <a:r>
                        <a:rPr lang="en-US" sz="1200" kern="100" dirty="0">
                          <a:effectLst/>
                          <a:latin typeface="华文仿宋" panose="02010600040101010101" pitchFamily="2" charset="-122"/>
                          <a:ea typeface="华文仿宋" panose="02010600040101010101" pitchFamily="2" charset="-122"/>
                        </a:rPr>
                        <a:t>z</a:t>
                      </a:r>
                      <a:r>
                        <a:rPr lang="zh-CN" sz="1200" kern="100" dirty="0">
                          <a:effectLst/>
                          <a:latin typeface="华文仿宋" panose="02010600040101010101" pitchFamily="2" charset="-122"/>
                          <a:ea typeface="华文仿宋" panose="02010600040101010101" pitchFamily="2" charset="-122"/>
                        </a:rPr>
                        <a:t>，名词代码</a:t>
                      </a:r>
                      <a:r>
                        <a:rPr lang="en-US" sz="1200" kern="100" dirty="0">
                          <a:effectLst/>
                          <a:latin typeface="华文仿宋" panose="02010600040101010101" pitchFamily="2" charset="-122"/>
                          <a:ea typeface="华文仿宋" panose="02010600040101010101" pitchFamily="2" charset="-122"/>
                        </a:rPr>
                        <a:t>n</a:t>
                      </a:r>
                      <a:r>
                        <a:rPr lang="zh-CN" sz="1200" kern="100" dirty="0">
                          <a:effectLst/>
                          <a:latin typeface="华文仿宋" panose="02010600040101010101" pitchFamily="2" charset="-122"/>
                          <a:ea typeface="华文仿宋" panose="02010600040101010101" pitchFamily="2" charset="-122"/>
                        </a:rPr>
                        <a:t>和</a:t>
                      </a:r>
                      <a:r>
                        <a:rPr lang="en-US" sz="1200" kern="100" dirty="0">
                          <a:effectLst/>
                          <a:latin typeface="华文仿宋" panose="02010600040101010101" pitchFamily="2" charset="-122"/>
                          <a:ea typeface="华文仿宋" panose="02010600040101010101" pitchFamily="2" charset="-122"/>
                        </a:rPr>
                        <a:t>z</a:t>
                      </a:r>
                      <a:r>
                        <a:rPr lang="zh-CN" sz="1200" kern="100" dirty="0">
                          <a:effectLst/>
                          <a:latin typeface="华文仿宋" panose="02010600040101010101" pitchFamily="2" charset="-122"/>
                          <a:ea typeface="华文仿宋" panose="02010600040101010101" pitchFamily="2" charset="-122"/>
                        </a:rPr>
                        <a:t>并在一起。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91352673"/>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o</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拟声词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取英语拟声词</a:t>
                      </a:r>
                      <a:r>
                        <a:rPr lang="en-US" sz="1200" kern="100">
                          <a:effectLst/>
                          <a:latin typeface="华文仿宋" panose="02010600040101010101" pitchFamily="2" charset="-122"/>
                          <a:ea typeface="华文仿宋" panose="02010600040101010101" pitchFamily="2" charset="-122"/>
                        </a:rPr>
                        <a:t> onomatopoeia</a:t>
                      </a:r>
                      <a:r>
                        <a:rPr lang="zh-CN" sz="1200" kern="100">
                          <a:effectLst/>
                          <a:latin typeface="华文仿宋" panose="02010600040101010101" pitchFamily="2" charset="-122"/>
                          <a:ea typeface="华文仿宋" panose="02010600040101010101" pitchFamily="2" charset="-122"/>
                        </a:rPr>
                        <a:t>的第</a:t>
                      </a:r>
                      <a:r>
                        <a:rPr lang="en-US" sz="1200" kern="100">
                          <a:effectLst/>
                          <a:latin typeface="华文仿宋" panose="02010600040101010101" pitchFamily="2" charset="-122"/>
                          <a:ea typeface="华文仿宋" panose="02010600040101010101" pitchFamily="2" charset="-122"/>
                        </a:rPr>
                        <a:t>1</a:t>
                      </a:r>
                      <a:r>
                        <a:rPr lang="zh-CN" sz="1200" kern="100">
                          <a:effectLst/>
                          <a:latin typeface="华文仿宋" panose="02010600040101010101" pitchFamily="2" charset="-122"/>
                          <a:ea typeface="华文仿宋" panose="02010600040101010101" pitchFamily="2" charset="-122"/>
                        </a:rPr>
                        <a:t>个字母。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387198019"/>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p</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介词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取英语介词</a:t>
                      </a:r>
                      <a:r>
                        <a:rPr lang="en-US" sz="1200" kern="100" dirty="0">
                          <a:effectLst/>
                          <a:latin typeface="华文仿宋" panose="02010600040101010101" pitchFamily="2" charset="-122"/>
                          <a:ea typeface="华文仿宋" panose="02010600040101010101" pitchFamily="2" charset="-122"/>
                        </a:rPr>
                        <a:t> prepositional</a:t>
                      </a:r>
                      <a:r>
                        <a:rPr lang="zh-CN" sz="1200" kern="100" dirty="0">
                          <a:effectLst/>
                          <a:latin typeface="华文仿宋" panose="02010600040101010101" pitchFamily="2" charset="-122"/>
                          <a:ea typeface="华文仿宋" panose="02010600040101010101" pitchFamily="2" charset="-122"/>
                        </a:rPr>
                        <a:t>的第</a:t>
                      </a:r>
                      <a:r>
                        <a:rPr lang="en-US" sz="1200" kern="100" dirty="0">
                          <a:effectLst/>
                          <a:latin typeface="华文仿宋" panose="02010600040101010101" pitchFamily="2" charset="-122"/>
                          <a:ea typeface="华文仿宋" panose="02010600040101010101" pitchFamily="2" charset="-122"/>
                        </a:rPr>
                        <a:t>1</a:t>
                      </a:r>
                      <a:r>
                        <a:rPr lang="zh-CN" sz="1200" kern="100" dirty="0">
                          <a:effectLst/>
                          <a:latin typeface="华文仿宋" panose="02010600040101010101" pitchFamily="2" charset="-122"/>
                          <a:ea typeface="华文仿宋" panose="02010600040101010101" pitchFamily="2" charset="-122"/>
                        </a:rPr>
                        <a:t>个字母。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1012358"/>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q</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量词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a:t>
                      </a:r>
                      <a:r>
                        <a:rPr lang="en-US" sz="1200" kern="100" dirty="0">
                          <a:effectLst/>
                          <a:latin typeface="华文仿宋" panose="02010600040101010101" pitchFamily="2" charset="-122"/>
                          <a:ea typeface="华文仿宋" panose="02010600040101010101" pitchFamily="2" charset="-122"/>
                        </a:rPr>
                        <a:t> quantity</a:t>
                      </a:r>
                      <a:r>
                        <a:rPr lang="zh-CN" sz="1200" kern="100" dirty="0">
                          <a:effectLst/>
                          <a:latin typeface="华文仿宋" panose="02010600040101010101" pitchFamily="2" charset="-122"/>
                          <a:ea typeface="华文仿宋" panose="02010600040101010101" pitchFamily="2" charset="-122"/>
                        </a:rPr>
                        <a:t>的第</a:t>
                      </a:r>
                      <a:r>
                        <a:rPr lang="en-US" sz="1200" kern="100" dirty="0">
                          <a:effectLst/>
                          <a:latin typeface="华文仿宋" panose="02010600040101010101" pitchFamily="2" charset="-122"/>
                          <a:ea typeface="华文仿宋" panose="02010600040101010101" pitchFamily="2" charset="-122"/>
                        </a:rPr>
                        <a:t>1</a:t>
                      </a:r>
                      <a:r>
                        <a:rPr lang="zh-CN" sz="1200" kern="100" dirty="0">
                          <a:effectLst/>
                          <a:latin typeface="华文仿宋" panose="02010600040101010101" pitchFamily="2" charset="-122"/>
                          <a:ea typeface="华文仿宋" panose="02010600040101010101" pitchFamily="2" charset="-122"/>
                        </a:rPr>
                        <a:t>个字母。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109110799"/>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r</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代词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取英语代词</a:t>
                      </a:r>
                      <a:r>
                        <a:rPr lang="en-US" sz="1200" kern="100" dirty="0">
                          <a:effectLst/>
                          <a:latin typeface="华文仿宋" panose="02010600040101010101" pitchFamily="2" charset="-122"/>
                          <a:ea typeface="华文仿宋" panose="02010600040101010101" pitchFamily="2" charset="-122"/>
                        </a:rPr>
                        <a:t> pronoun</a:t>
                      </a:r>
                      <a:r>
                        <a:rPr lang="zh-CN" sz="1200" kern="100" dirty="0">
                          <a:effectLst/>
                          <a:latin typeface="华文仿宋" panose="02010600040101010101" pitchFamily="2" charset="-122"/>
                          <a:ea typeface="华文仿宋" panose="02010600040101010101" pitchFamily="2" charset="-122"/>
                        </a:rPr>
                        <a:t>的第</a:t>
                      </a:r>
                      <a:r>
                        <a:rPr lang="en-US" sz="1200" kern="100" dirty="0">
                          <a:effectLst/>
                          <a:latin typeface="华文仿宋" panose="02010600040101010101" pitchFamily="2" charset="-122"/>
                          <a:ea typeface="华文仿宋" panose="02010600040101010101" pitchFamily="2" charset="-122"/>
                        </a:rPr>
                        <a:t>2</a:t>
                      </a:r>
                      <a:r>
                        <a:rPr lang="zh-CN" sz="1200" kern="100" dirty="0">
                          <a:effectLst/>
                          <a:latin typeface="华文仿宋" panose="02010600040101010101" pitchFamily="2" charset="-122"/>
                          <a:ea typeface="华文仿宋" panose="02010600040101010101" pitchFamily="2" charset="-122"/>
                        </a:rPr>
                        <a:t>个字母</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因</a:t>
                      </a:r>
                      <a:r>
                        <a:rPr lang="en-US" sz="1200" kern="100" dirty="0">
                          <a:effectLst/>
                          <a:latin typeface="华文仿宋" panose="02010600040101010101" pitchFamily="2" charset="-122"/>
                          <a:ea typeface="华文仿宋" panose="02010600040101010101" pitchFamily="2" charset="-122"/>
                        </a:rPr>
                        <a:t>p</a:t>
                      </a:r>
                      <a:r>
                        <a:rPr lang="zh-CN" sz="1200" kern="100" dirty="0">
                          <a:effectLst/>
                          <a:latin typeface="华文仿宋" panose="02010600040101010101" pitchFamily="2" charset="-122"/>
                          <a:ea typeface="华文仿宋" panose="02010600040101010101" pitchFamily="2" charset="-122"/>
                        </a:rPr>
                        <a:t>已用于介词。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075918191"/>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s</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处所词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a:t>
                      </a:r>
                      <a:r>
                        <a:rPr lang="en-US" sz="1200" kern="100" dirty="0">
                          <a:effectLst/>
                          <a:latin typeface="华文仿宋" panose="02010600040101010101" pitchFamily="2" charset="-122"/>
                          <a:ea typeface="华文仿宋" panose="02010600040101010101" pitchFamily="2" charset="-122"/>
                        </a:rPr>
                        <a:t> space</a:t>
                      </a:r>
                      <a:r>
                        <a:rPr lang="zh-CN" sz="1200" kern="100" dirty="0">
                          <a:effectLst/>
                          <a:latin typeface="华文仿宋" panose="02010600040101010101" pitchFamily="2" charset="-122"/>
                          <a:ea typeface="华文仿宋" panose="02010600040101010101" pitchFamily="2" charset="-122"/>
                        </a:rPr>
                        <a:t>的第</a:t>
                      </a:r>
                      <a:r>
                        <a:rPr lang="en-US" sz="1200" kern="100" dirty="0">
                          <a:effectLst/>
                          <a:latin typeface="华文仿宋" panose="02010600040101010101" pitchFamily="2" charset="-122"/>
                          <a:ea typeface="华文仿宋" panose="02010600040101010101" pitchFamily="2" charset="-122"/>
                        </a:rPr>
                        <a:t>1</a:t>
                      </a:r>
                      <a:r>
                        <a:rPr lang="zh-CN" sz="1200" kern="100" dirty="0">
                          <a:effectLst/>
                          <a:latin typeface="华文仿宋" panose="02010600040101010101" pitchFamily="2" charset="-122"/>
                          <a:ea typeface="华文仿宋" panose="02010600040101010101" pitchFamily="2" charset="-122"/>
                        </a:rPr>
                        <a:t>个字母。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975907975"/>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tg</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时语素</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时间词性语素。时间词代码为</a:t>
                      </a:r>
                      <a:r>
                        <a:rPr lang="en-US" sz="1200" kern="100" dirty="0">
                          <a:effectLst/>
                          <a:latin typeface="华文仿宋" panose="02010600040101010101" pitchFamily="2" charset="-122"/>
                          <a:ea typeface="华文仿宋" panose="02010600040101010101" pitchFamily="2" charset="-122"/>
                        </a:rPr>
                        <a:t> t,</a:t>
                      </a:r>
                      <a:r>
                        <a:rPr lang="zh-CN" sz="1200" kern="100" dirty="0">
                          <a:effectLst/>
                          <a:latin typeface="华文仿宋" panose="02010600040101010101" pitchFamily="2" charset="-122"/>
                          <a:ea typeface="华文仿宋" panose="02010600040101010101" pitchFamily="2" charset="-122"/>
                        </a:rPr>
                        <a:t>在语素的代码</a:t>
                      </a:r>
                      <a:r>
                        <a:rPr lang="en-US" sz="1200" kern="100" dirty="0">
                          <a:effectLst/>
                          <a:latin typeface="华文仿宋" panose="02010600040101010101" pitchFamily="2" charset="-122"/>
                          <a:ea typeface="华文仿宋" panose="02010600040101010101" pitchFamily="2" charset="-122"/>
                        </a:rPr>
                        <a:t>g</a:t>
                      </a:r>
                      <a:r>
                        <a:rPr lang="zh-CN" sz="1200" kern="100" dirty="0">
                          <a:effectLst/>
                          <a:latin typeface="华文仿宋" panose="02010600040101010101" pitchFamily="2" charset="-122"/>
                          <a:ea typeface="华文仿宋" panose="02010600040101010101" pitchFamily="2" charset="-122"/>
                        </a:rPr>
                        <a:t>前面置以</a:t>
                      </a:r>
                      <a:r>
                        <a:rPr lang="en-US" sz="1200" kern="100" dirty="0">
                          <a:effectLst/>
                          <a:latin typeface="华文仿宋" panose="02010600040101010101" pitchFamily="2" charset="-122"/>
                          <a:ea typeface="华文仿宋" panose="02010600040101010101" pitchFamily="2" charset="-122"/>
                        </a:rPr>
                        <a:t>T</a:t>
                      </a:r>
                      <a:r>
                        <a:rPr lang="zh-CN" sz="1200" kern="100" dirty="0">
                          <a:effectLst/>
                          <a:latin typeface="华文仿宋" panose="02010600040101010101" pitchFamily="2" charset="-122"/>
                          <a:ea typeface="华文仿宋" panose="02010600040101010101" pitchFamily="2" charset="-122"/>
                        </a:rPr>
                        <a:t>。</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622791018"/>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t</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时间词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a:t>
                      </a:r>
                      <a:r>
                        <a:rPr lang="en-US" sz="1200" kern="100" dirty="0">
                          <a:effectLst/>
                          <a:latin typeface="华文仿宋" panose="02010600040101010101" pitchFamily="2" charset="-122"/>
                          <a:ea typeface="华文仿宋" panose="02010600040101010101" pitchFamily="2" charset="-122"/>
                        </a:rPr>
                        <a:t> time</a:t>
                      </a:r>
                      <a:r>
                        <a:rPr lang="zh-CN" sz="1200" kern="100" dirty="0">
                          <a:effectLst/>
                          <a:latin typeface="华文仿宋" panose="02010600040101010101" pitchFamily="2" charset="-122"/>
                          <a:ea typeface="华文仿宋" panose="02010600040101010101" pitchFamily="2" charset="-122"/>
                        </a:rPr>
                        <a:t>的第</a:t>
                      </a:r>
                      <a:r>
                        <a:rPr lang="en-US" sz="1200" kern="100" dirty="0">
                          <a:effectLst/>
                          <a:latin typeface="华文仿宋" panose="02010600040101010101" pitchFamily="2" charset="-122"/>
                          <a:ea typeface="华文仿宋" panose="02010600040101010101" pitchFamily="2" charset="-122"/>
                        </a:rPr>
                        <a:t>1</a:t>
                      </a:r>
                      <a:r>
                        <a:rPr lang="zh-CN" sz="1200" kern="100" dirty="0">
                          <a:effectLst/>
                          <a:latin typeface="华文仿宋" panose="02010600040101010101" pitchFamily="2" charset="-122"/>
                          <a:ea typeface="华文仿宋" panose="02010600040101010101" pitchFamily="2" charset="-122"/>
                        </a:rPr>
                        <a:t>个字母。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78389355"/>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u</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助词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取英语助词</a:t>
                      </a:r>
                      <a:r>
                        <a:rPr lang="en-US" sz="1200" kern="100" dirty="0">
                          <a:effectLst/>
                          <a:latin typeface="华文仿宋" panose="02010600040101010101" pitchFamily="2" charset="-122"/>
                          <a:ea typeface="华文仿宋" panose="02010600040101010101" pitchFamily="2" charset="-122"/>
                        </a:rPr>
                        <a:t> auxiliary</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08644158"/>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vg</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动语素</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动词性语素。动词代码为</a:t>
                      </a:r>
                      <a:r>
                        <a:rPr lang="en-US" sz="1200" kern="100" dirty="0">
                          <a:effectLst/>
                          <a:latin typeface="华文仿宋" panose="02010600040101010101" pitchFamily="2" charset="-122"/>
                          <a:ea typeface="华文仿宋" panose="02010600040101010101" pitchFamily="2" charset="-122"/>
                        </a:rPr>
                        <a:t> v</a:t>
                      </a:r>
                      <a:r>
                        <a:rPr lang="zh-CN" sz="1200" kern="100" dirty="0">
                          <a:effectLst/>
                          <a:latin typeface="华文仿宋" panose="02010600040101010101" pitchFamily="2" charset="-122"/>
                          <a:ea typeface="华文仿宋" panose="02010600040101010101" pitchFamily="2" charset="-122"/>
                        </a:rPr>
                        <a:t>。在语素的代码</a:t>
                      </a:r>
                      <a:r>
                        <a:rPr lang="en-US" sz="1200" kern="100" dirty="0">
                          <a:effectLst/>
                          <a:latin typeface="华文仿宋" panose="02010600040101010101" pitchFamily="2" charset="-122"/>
                          <a:ea typeface="华文仿宋" panose="02010600040101010101" pitchFamily="2" charset="-122"/>
                        </a:rPr>
                        <a:t>g</a:t>
                      </a:r>
                      <a:r>
                        <a:rPr lang="zh-CN" sz="1200" kern="100" dirty="0">
                          <a:effectLst/>
                          <a:latin typeface="华文仿宋" panose="02010600040101010101" pitchFamily="2" charset="-122"/>
                          <a:ea typeface="华文仿宋" panose="02010600040101010101" pitchFamily="2" charset="-122"/>
                        </a:rPr>
                        <a:t>前面置以</a:t>
                      </a:r>
                      <a:r>
                        <a:rPr lang="en-US" sz="1200" kern="100" dirty="0">
                          <a:effectLst/>
                          <a:latin typeface="华文仿宋" panose="02010600040101010101" pitchFamily="2" charset="-122"/>
                          <a:ea typeface="华文仿宋" panose="02010600040101010101" pitchFamily="2" charset="-122"/>
                        </a:rPr>
                        <a:t>V</a:t>
                      </a:r>
                      <a:r>
                        <a:rPr lang="zh-CN" sz="1200" kern="100" dirty="0">
                          <a:effectLst/>
                          <a:latin typeface="华文仿宋" panose="02010600040101010101" pitchFamily="2" charset="-122"/>
                          <a:ea typeface="华文仿宋" panose="02010600040101010101" pitchFamily="2" charset="-122"/>
                        </a:rPr>
                        <a:t>。</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172435707"/>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v</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动词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取英语动词</a:t>
                      </a:r>
                      <a:r>
                        <a:rPr lang="en-US" sz="1200" kern="100" dirty="0">
                          <a:effectLst/>
                          <a:latin typeface="华文仿宋" panose="02010600040101010101" pitchFamily="2" charset="-122"/>
                          <a:ea typeface="华文仿宋" panose="02010600040101010101" pitchFamily="2" charset="-122"/>
                        </a:rPr>
                        <a:t> verb</a:t>
                      </a:r>
                      <a:r>
                        <a:rPr lang="zh-CN" sz="1200" kern="100" dirty="0">
                          <a:effectLst/>
                          <a:latin typeface="华文仿宋" panose="02010600040101010101" pitchFamily="2" charset="-122"/>
                          <a:ea typeface="华文仿宋" panose="02010600040101010101" pitchFamily="2" charset="-122"/>
                        </a:rPr>
                        <a:t>的第一个字母。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087561098"/>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vd</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副动词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直接作状语的动词。动词和副词的代码并在一起。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025965412"/>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a:effectLst/>
                          <a:latin typeface="华文仿宋" panose="02010600040101010101" pitchFamily="2" charset="-122"/>
                          <a:ea typeface="华文仿宋" panose="02010600040101010101" pitchFamily="2" charset="-122"/>
                        </a:rPr>
                        <a:t>vn</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名动词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指具有名词功能的动词。动词和名词的代码并在一起。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096363333"/>
                  </a:ext>
                </a:extLst>
              </a:tr>
              <a:tr h="29186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w</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标点符号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 </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320336395"/>
                  </a:ext>
                </a:extLst>
              </a:tr>
              <a:tr h="29186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x</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非语素字</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非语素字只是一个符号，字母</a:t>
                      </a:r>
                      <a:r>
                        <a:rPr lang="en-US" sz="1200" kern="100" dirty="0">
                          <a:effectLst/>
                          <a:latin typeface="华文仿宋" panose="02010600040101010101" pitchFamily="2" charset="-122"/>
                          <a:ea typeface="华文仿宋" panose="02010600040101010101" pitchFamily="2" charset="-122"/>
                        </a:rPr>
                        <a:t> x</a:t>
                      </a:r>
                      <a:r>
                        <a:rPr lang="zh-CN" sz="1200" kern="100" dirty="0">
                          <a:effectLst/>
                          <a:latin typeface="华文仿宋" panose="02010600040101010101" pitchFamily="2" charset="-122"/>
                          <a:ea typeface="华文仿宋" panose="02010600040101010101" pitchFamily="2" charset="-122"/>
                        </a:rPr>
                        <a:t>通常用于代表未知数、符号。</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45620678"/>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y</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语气词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取汉字</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语</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的声母。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061010195"/>
                  </a:ext>
                </a:extLst>
              </a:tr>
              <a:tr h="18075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z</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状态词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取汉字</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状</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的声母的前一个字母。</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66354073"/>
                  </a:ext>
                </a:extLst>
              </a:tr>
              <a:tr h="291865">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127000">
                        <a:lnSpc>
                          <a:spcPct val="110000"/>
                        </a:lnSpc>
                      </a:pPr>
                      <a:r>
                        <a:rPr lang="en-US" sz="1200" kern="100" dirty="0">
                          <a:effectLst/>
                          <a:latin typeface="华文仿宋" panose="02010600040101010101" pitchFamily="2" charset="-122"/>
                          <a:ea typeface="华文仿宋" panose="02010600040101010101" pitchFamily="2" charset="-122"/>
                        </a:rPr>
                        <a:t>un</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a:effectLst/>
                          <a:latin typeface="华文仿宋" panose="02010600040101010101" pitchFamily="2" charset="-122"/>
                          <a:ea typeface="华文仿宋" panose="02010600040101010101" pitchFamily="2" charset="-122"/>
                        </a:rPr>
                        <a:t>未知词</a:t>
                      </a:r>
                      <a:endParaRPr lang="zh-CN" sz="120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indent="127000">
                        <a:lnSpc>
                          <a:spcPct val="110000"/>
                        </a:lnSpc>
                      </a:pPr>
                      <a:r>
                        <a:rPr lang="zh-CN" sz="1200" kern="100" dirty="0">
                          <a:effectLst/>
                          <a:latin typeface="华文仿宋" panose="02010600040101010101" pitchFamily="2" charset="-122"/>
                          <a:ea typeface="华文仿宋" panose="02010600040101010101" pitchFamily="2" charset="-122"/>
                        </a:rPr>
                        <a:t>不可识别词及用户自定义词组。取英文</a:t>
                      </a:r>
                      <a:r>
                        <a:rPr lang="en-US" sz="1200" kern="100" dirty="0">
                          <a:effectLst/>
                          <a:latin typeface="华文仿宋" panose="02010600040101010101" pitchFamily="2" charset="-122"/>
                          <a:ea typeface="华文仿宋" panose="02010600040101010101" pitchFamily="2" charset="-122"/>
                        </a:rPr>
                        <a:t>Unknown</a:t>
                      </a:r>
                      <a:r>
                        <a:rPr lang="zh-CN" sz="1200" kern="100" dirty="0">
                          <a:effectLst/>
                          <a:latin typeface="华文仿宋" panose="02010600040101010101" pitchFamily="2" charset="-122"/>
                          <a:ea typeface="华文仿宋" panose="02010600040101010101" pitchFamily="2" charset="-122"/>
                        </a:rPr>
                        <a:t>首两个字母。</a:t>
                      </a:r>
                      <a:r>
                        <a:rPr lang="en-US" sz="1200" kern="100" dirty="0">
                          <a:effectLst/>
                          <a:latin typeface="华文仿宋" panose="02010600040101010101" pitchFamily="2" charset="-122"/>
                          <a:ea typeface="华文仿宋" panose="02010600040101010101" pitchFamily="2" charset="-122"/>
                        </a:rPr>
                        <a:t>(</a:t>
                      </a:r>
                      <a:r>
                        <a:rPr lang="zh-CN" sz="1200" kern="100" dirty="0">
                          <a:effectLst/>
                          <a:latin typeface="华文仿宋" panose="02010600040101010101" pitchFamily="2" charset="-122"/>
                          <a:ea typeface="华文仿宋" panose="02010600040101010101" pitchFamily="2" charset="-122"/>
                        </a:rPr>
                        <a:t>非北大标准，</a:t>
                      </a:r>
                      <a:r>
                        <a:rPr lang="en-US" sz="1200" kern="100" dirty="0">
                          <a:effectLst/>
                          <a:latin typeface="华文仿宋" panose="02010600040101010101" pitchFamily="2" charset="-122"/>
                          <a:ea typeface="华文仿宋" panose="02010600040101010101" pitchFamily="2" charset="-122"/>
                        </a:rPr>
                        <a:t>CSW</a:t>
                      </a:r>
                      <a:r>
                        <a:rPr lang="zh-CN" sz="1200" kern="100" dirty="0">
                          <a:effectLst/>
                          <a:latin typeface="华文仿宋" panose="02010600040101010101" pitchFamily="2" charset="-122"/>
                          <a:ea typeface="华文仿宋" panose="02010600040101010101" pitchFamily="2" charset="-122"/>
                        </a:rPr>
                        <a:t>分词中定义</a:t>
                      </a:r>
                      <a:r>
                        <a:rPr lang="en-US" sz="1200" kern="100" dirty="0">
                          <a:effectLst/>
                          <a:latin typeface="华文仿宋" panose="02010600040101010101" pitchFamily="2" charset="-122"/>
                          <a:ea typeface="华文仿宋" panose="02010600040101010101" pitchFamily="2" charset="-122"/>
                        </a:rPr>
                        <a:t>)</a:t>
                      </a:r>
                      <a:endParaRPr lang="zh-CN" sz="120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495" marR="68495"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937931231"/>
                  </a:ext>
                </a:extLst>
              </a:tr>
            </a:tbl>
          </a:graphicData>
        </a:graphic>
      </p:graphicFrame>
    </p:spTree>
    <p:extLst>
      <p:ext uri="{BB962C8B-B14F-4D97-AF65-F5344CB8AC3E}">
        <p14:creationId xmlns:p14="http://schemas.microsoft.com/office/powerpoint/2010/main" val="584013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E002A945-DA7E-4B4E-AE6D-2A5FF1EA4838}"/>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
        <p:nvSpPr>
          <p:cNvPr id="19" name="文本框 18">
            <a:extLst>
              <a:ext uri="{FF2B5EF4-FFF2-40B4-BE49-F238E27FC236}">
                <a16:creationId xmlns:a16="http://schemas.microsoft.com/office/drawing/2014/main" id="{3D309EAF-B298-495A-8981-36281CBEB3FF}"/>
              </a:ext>
            </a:extLst>
          </p:cNvPr>
          <p:cNvSpPr txBox="1"/>
          <p:nvPr/>
        </p:nvSpPr>
        <p:spPr>
          <a:xfrm>
            <a:off x="447836" y="936688"/>
            <a:ext cx="1788939" cy="369332"/>
          </a:xfrm>
          <a:prstGeom prst="rect">
            <a:avLst/>
          </a:prstGeom>
          <a:noFill/>
        </p:spPr>
        <p:txBody>
          <a:bodyPr wrap="square">
            <a:spAutoFit/>
          </a:bodyPr>
          <a:lstStyle/>
          <a:p>
            <a:pPr fontAlgn="base">
              <a:spcBef>
                <a:spcPct val="0"/>
              </a:spcBef>
              <a:spcAft>
                <a:spcPct val="0"/>
              </a:spcAft>
            </a:pPr>
            <a:r>
              <a:rPr lang="en-US" altLang="zh-CN" b="1" dirty="0">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b="1" dirty="0" err="1">
                <a:solidFill>
                  <a:srgbClr val="44546A"/>
                </a:solidFill>
                <a:latin typeface="微软雅黑" panose="020B0503020204020204" pitchFamily="34" charset="-122"/>
                <a:ea typeface="微软雅黑" panose="020B0503020204020204" pitchFamily="34" charset="-122"/>
                <a:cs typeface="Times New Roman" panose="02020603050405020304" pitchFamily="18" charset="0"/>
              </a:rPr>
              <a:t>Lexio</a:t>
            </a:r>
            <a:endParaRPr lang="zh-CN" altLang="en-US" b="1" dirty="0">
              <a:solidFill>
                <a:srgbClr val="44546A"/>
              </a:solidFill>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795C7CBD-7F01-4172-AA7E-4D04225F2AA8}"/>
              </a:ext>
            </a:extLst>
          </p:cNvPr>
          <p:cNvPicPr>
            <a:picLocks noChangeAspect="1"/>
          </p:cNvPicPr>
          <p:nvPr/>
        </p:nvPicPr>
        <p:blipFill>
          <a:blip r:embed="rId5"/>
          <a:stretch>
            <a:fillRect/>
          </a:stretch>
        </p:blipFill>
        <p:spPr>
          <a:xfrm>
            <a:off x="843272" y="1377174"/>
            <a:ext cx="7335528" cy="5007746"/>
          </a:xfrm>
          <a:prstGeom prst="rect">
            <a:avLst/>
          </a:prstGeom>
        </p:spPr>
      </p:pic>
      <p:sp>
        <p:nvSpPr>
          <p:cNvPr id="21" name="文本框 20">
            <a:extLst>
              <a:ext uri="{FF2B5EF4-FFF2-40B4-BE49-F238E27FC236}">
                <a16:creationId xmlns:a16="http://schemas.microsoft.com/office/drawing/2014/main" id="{5A0CB857-3C59-419C-B6AB-95BC6AE7C004}"/>
              </a:ext>
            </a:extLst>
          </p:cNvPr>
          <p:cNvSpPr txBox="1"/>
          <p:nvPr/>
        </p:nvSpPr>
        <p:spPr>
          <a:xfrm>
            <a:off x="8262606" y="5657523"/>
            <a:ext cx="3738007" cy="643253"/>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4-59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Lexio</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的故事叙述功能</a:t>
            </a:r>
          </a:p>
          <a:p>
            <a:pPr algn="ctr" fontAlgn="base">
              <a:spcBef>
                <a:spcPct val="0"/>
              </a:spcBef>
              <a:spcAft>
                <a:spcPct val="0"/>
              </a:spcAft>
            </a:pPr>
            <a:r>
              <a:rPr lang="en-US" altLang="zh-CN" sz="1600" i="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i="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Narrative Science</a:t>
            </a:r>
            <a:r>
              <a:rPr lang="zh-CN" altLang="zh-CN" sz="1600" i="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官网</a:t>
            </a:r>
            <a:r>
              <a:rPr lang="en-US" altLang="zh-CN" sz="1600" i="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i="1"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21E1EE8D-FC01-429F-BF5D-94A679E71484}"/>
              </a:ext>
            </a:extLst>
          </p:cNvPr>
          <p:cNvSpPr txBox="1"/>
          <p:nvPr/>
        </p:nvSpPr>
        <p:spPr>
          <a:xfrm>
            <a:off x="2945129" y="434975"/>
            <a:ext cx="4944230" cy="608180"/>
          </a:xfrm>
          <a:prstGeom prst="rect">
            <a:avLst/>
          </a:prstGeom>
          <a:noFill/>
        </p:spPr>
        <p:txBody>
          <a:bodyPr wrap="square">
            <a:spAutoFit/>
          </a:bodyPr>
          <a:lstStyle/>
          <a:p>
            <a:pPr>
              <a:lnSpc>
                <a:spcPct val="110000"/>
              </a:lnSpc>
            </a:pPr>
            <a:r>
              <a:rPr lang="en-US" altLang="zh-CN" sz="3200" b="1" kern="100" dirty="0">
                <a:solidFill>
                  <a:schemeClr val="accent5">
                    <a:lumMod val="50000"/>
                  </a:schemeClr>
                </a:solidFill>
                <a:effectLst/>
                <a:latin typeface="+mn-ea"/>
                <a:cs typeface="Times New Roman" panose="02020603050405020304" pitchFamily="18" charset="0"/>
              </a:rPr>
              <a:t>4.5.3.</a:t>
            </a:r>
            <a:r>
              <a:rPr lang="zh-CN" altLang="en-US" sz="3200" b="1" kern="100" dirty="0">
                <a:solidFill>
                  <a:schemeClr val="accent5">
                    <a:lumMod val="50000"/>
                  </a:schemeClr>
                </a:solidFill>
                <a:effectLst/>
                <a:latin typeface="+mn-ea"/>
                <a:cs typeface="Times New Roman" panose="02020603050405020304" pitchFamily="18" charset="0"/>
              </a:rPr>
              <a:t>自然语言处理的应用</a:t>
            </a:r>
          </a:p>
        </p:txBody>
      </p:sp>
    </p:spTree>
    <p:extLst>
      <p:ext uri="{BB962C8B-B14F-4D97-AF65-F5344CB8AC3E}">
        <p14:creationId xmlns:p14="http://schemas.microsoft.com/office/powerpoint/2010/main" val="3232566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
        <p:nvSpPr>
          <p:cNvPr id="17" name="文本框 16">
            <a:extLst>
              <a:ext uri="{FF2B5EF4-FFF2-40B4-BE49-F238E27FC236}">
                <a16:creationId xmlns:a16="http://schemas.microsoft.com/office/drawing/2014/main" id="{E002A945-DA7E-4B4E-AE6D-2A5FF1EA4838}"/>
              </a:ext>
            </a:extLst>
          </p:cNvPr>
          <p:cNvSpPr txBox="1"/>
          <p:nvPr/>
        </p:nvSpPr>
        <p:spPr>
          <a:xfrm>
            <a:off x="5454649" y="-7620"/>
            <a:ext cx="3497965"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4.5</a:t>
            </a:r>
            <a:r>
              <a:rPr lang="zh-CN" altLang="en-US" sz="1400" dirty="0">
                <a:solidFill>
                  <a:schemeClr val="bg1"/>
                </a:solidFill>
                <a:latin typeface="宋体" panose="02010600030101010101" pitchFamily="2" charset="-122"/>
                <a:ea typeface="宋体" panose="02010600030101010101" pitchFamily="2" charset="-122"/>
                <a:sym typeface="+mn-ea"/>
              </a:rPr>
              <a:t> 自然语言处理</a:t>
            </a:r>
          </a:p>
        </p:txBody>
      </p:sp>
      <p:sp>
        <p:nvSpPr>
          <p:cNvPr id="18" name="文本框 17">
            <a:extLst>
              <a:ext uri="{FF2B5EF4-FFF2-40B4-BE49-F238E27FC236}">
                <a16:creationId xmlns:a16="http://schemas.microsoft.com/office/drawing/2014/main" id="{D81041DC-4545-4C87-9AF4-0069035CE69E}"/>
              </a:ext>
            </a:extLst>
          </p:cNvPr>
          <p:cNvSpPr txBox="1"/>
          <p:nvPr/>
        </p:nvSpPr>
        <p:spPr>
          <a:xfrm>
            <a:off x="191344" y="476672"/>
            <a:ext cx="1169623" cy="46564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lang="en-US" altLang="zh-CN" b="1" kern="100" dirty="0">
                <a:solidFill>
                  <a:srgbClr val="44546A"/>
                </a:solidFill>
                <a:latin typeface="微软雅黑" panose="020B0503020204020204" pitchFamily="34" charset="-122"/>
                <a:ea typeface="微软雅黑" panose="020B0503020204020204" pitchFamily="34" charset="-122"/>
              </a:rPr>
              <a:t>(</a:t>
            </a:r>
            <a:r>
              <a:rPr kumimoji="0" lang="en-US" altLang="zh-CN" sz="1800" b="1" i="0" u="none" strike="noStrike" kern="1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2</a:t>
            </a:r>
            <a:r>
              <a:rPr lang="en-US" altLang="zh-CN" b="1" kern="100" dirty="0">
                <a:solidFill>
                  <a:srgbClr val="44546A"/>
                </a:solidFill>
                <a:latin typeface="微软雅黑" panose="020B0503020204020204" pitchFamily="34" charset="-122"/>
                <a:ea typeface="微软雅黑" panose="020B0503020204020204" pitchFamily="34" charset="-122"/>
              </a:rPr>
              <a:t>) </a:t>
            </a:r>
            <a:r>
              <a:rPr kumimoji="0" lang="en-US" altLang="zh-CN" sz="1800" b="1" i="0" u="none" strike="noStrike" kern="1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rPr>
              <a:t>Quill</a:t>
            </a:r>
            <a:endParaRPr kumimoji="0" lang="zh-CN" altLang="zh-CN" sz="1800" b="1" i="0" u="none" strike="noStrike" kern="1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B9AA3380-B02D-4C84-B1B8-6B0B56E108AA}"/>
              </a:ext>
            </a:extLst>
          </p:cNvPr>
          <p:cNvPicPr>
            <a:picLocks noChangeAspect="1"/>
          </p:cNvPicPr>
          <p:nvPr/>
        </p:nvPicPr>
        <p:blipFill>
          <a:blip r:embed="rId5"/>
          <a:stretch>
            <a:fillRect/>
          </a:stretch>
        </p:blipFill>
        <p:spPr>
          <a:xfrm>
            <a:off x="4387897" y="999471"/>
            <a:ext cx="6094680" cy="4623873"/>
          </a:xfrm>
          <a:prstGeom prst="rect">
            <a:avLst/>
          </a:prstGeom>
        </p:spPr>
      </p:pic>
      <p:sp>
        <p:nvSpPr>
          <p:cNvPr id="21" name="文本框 20">
            <a:extLst>
              <a:ext uri="{FF2B5EF4-FFF2-40B4-BE49-F238E27FC236}">
                <a16:creationId xmlns:a16="http://schemas.microsoft.com/office/drawing/2014/main" id="{2B630F69-A9FF-4594-AEE7-EFA694A83E88}"/>
              </a:ext>
            </a:extLst>
          </p:cNvPr>
          <p:cNvSpPr txBox="1"/>
          <p:nvPr/>
        </p:nvSpPr>
        <p:spPr>
          <a:xfrm>
            <a:off x="3623871" y="5790690"/>
            <a:ext cx="7795495" cy="645754"/>
          </a:xfrm>
          <a:prstGeom prst="rect">
            <a:avLst/>
          </a:prstGeom>
          <a:noFill/>
        </p:spPr>
        <p:txBody>
          <a:bodyPr wrap="square">
            <a:spAutoFit/>
          </a:bodyPr>
          <a:lstStyle/>
          <a:p>
            <a:pPr indent="266700" algn="ctr" fontAlgn="base">
              <a:lnSpc>
                <a:spcPct val="110000"/>
              </a:lnSpc>
              <a:spcBef>
                <a:spcPct val="0"/>
              </a:spcBef>
              <a:spcAft>
                <a:spcPct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kern="100" dirty="0">
                <a:latin typeface="Times New Roman" panose="02020603050405020304" pitchFamily="18" charset="0"/>
                <a:cs typeface="Times New Roman" panose="02020603050405020304" pitchFamily="18" charset="0"/>
              </a:rPr>
              <a:t>4-60 Tableau </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数据故事中的基于</a:t>
            </a:r>
            <a:r>
              <a:rPr lang="en-US" altLang="zh-CN" kern="100" dirty="0">
                <a:latin typeface="Times New Roman" panose="02020603050405020304" pitchFamily="18" charset="0"/>
                <a:cs typeface="Times New Roman" panose="02020603050405020304" pitchFamily="18" charset="0"/>
              </a:rPr>
              <a:t>Narrative Science Quill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的自然语言语句</a:t>
            </a:r>
            <a:endParaRPr lang="zh-CN" altLang="zh-CN" kern="100" dirty="0">
              <a:latin typeface="Times New Roman" panose="02020603050405020304" pitchFamily="18" charset="0"/>
              <a:cs typeface="Times New Roman" panose="02020603050405020304" pitchFamily="18" charset="0"/>
            </a:endParaRPr>
          </a:p>
          <a:p>
            <a:pPr indent="266700" algn="ctr" fontAlgn="base">
              <a:lnSpc>
                <a:spcPct val="110000"/>
              </a:lnSpc>
              <a:spcBef>
                <a:spcPct val="0"/>
              </a:spcBef>
              <a:spcAft>
                <a:spcPct val="0"/>
              </a:spcAft>
            </a:pP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（图片来源：</a:t>
            </a:r>
            <a:r>
              <a:rPr lang="en-US" altLang="zh-CN" sz="1600" i="1" kern="100" dirty="0">
                <a:solidFill>
                  <a:schemeClr val="accent1">
                    <a:lumMod val="50000"/>
                  </a:schemeClr>
                </a:solidFill>
                <a:latin typeface="Times New Roman" panose="02020603050405020304" pitchFamily="18" charset="0"/>
                <a:cs typeface="Times New Roman" panose="02020603050405020304" pitchFamily="18" charset="0"/>
              </a:rPr>
              <a:t>Tableau</a:t>
            </a:r>
            <a:r>
              <a:rPr lang="zh-CN" altLang="zh-CN" sz="1600" i="1"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官网）</a:t>
            </a:r>
            <a:endParaRPr lang="zh-CN" altLang="zh-CN" sz="1600" i="1" kern="1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629F23B6-E6E1-45E1-945F-6DA95F553AB1}"/>
              </a:ext>
            </a:extLst>
          </p:cNvPr>
          <p:cNvSpPr txBox="1"/>
          <p:nvPr/>
        </p:nvSpPr>
        <p:spPr>
          <a:xfrm>
            <a:off x="515619" y="2312283"/>
            <a:ext cx="3274828" cy="646331"/>
          </a:xfrm>
          <a:prstGeom prst="rect">
            <a:avLst/>
          </a:prstGeom>
          <a:noFill/>
          <a:ln>
            <a:noFill/>
          </a:ln>
          <a:effectLst/>
        </p:spPr>
        <p:txBody>
          <a:bodyPr wrap="square">
            <a:spAutoFit/>
          </a:bodyPr>
          <a:lstStyle/>
          <a:p>
            <a:pPr fontAlgn="base">
              <a:spcBef>
                <a:spcPts val="600"/>
              </a:spcBef>
              <a:spcAft>
                <a:spcPts val="600"/>
              </a:spcAft>
            </a:pPr>
            <a:r>
              <a:rPr lang="zh-CN" altLang="zh-CN"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目前，</a:t>
            </a:r>
            <a:r>
              <a:rPr lang="en-US" altLang="zh-CN"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Tableau</a:t>
            </a:r>
            <a:r>
              <a:rPr lang="zh-CN" altLang="zh-CN"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rPr>
              <a:t>的自然语言处理能力主要体现在两个方面：</a:t>
            </a:r>
            <a:endParaRPr lang="en-US" altLang="zh-CN" kern="100" dirty="0">
              <a:solidFill>
                <a:schemeClr val="accent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圆角 18">
            <a:extLst>
              <a:ext uri="{FF2B5EF4-FFF2-40B4-BE49-F238E27FC236}">
                <a16:creationId xmlns:a16="http://schemas.microsoft.com/office/drawing/2014/main" id="{5E69E596-B465-4DD4-AB2B-5D70B54EB855}"/>
              </a:ext>
            </a:extLst>
          </p:cNvPr>
          <p:cNvSpPr/>
          <p:nvPr/>
        </p:nvSpPr>
        <p:spPr>
          <a:xfrm>
            <a:off x="515619" y="4328587"/>
            <a:ext cx="3427229" cy="824126"/>
          </a:xfrm>
          <a:prstGeom prst="roundRect">
            <a:avLst>
              <a:gd name="adj" fmla="val 331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C660E1BA-0CFC-4280-A7F8-0A2C92046D61}"/>
              </a:ext>
            </a:extLst>
          </p:cNvPr>
          <p:cNvSpPr/>
          <p:nvPr/>
        </p:nvSpPr>
        <p:spPr>
          <a:xfrm>
            <a:off x="515620" y="3107400"/>
            <a:ext cx="3427229" cy="1221186"/>
          </a:xfrm>
          <a:prstGeom prst="roundRect">
            <a:avLst>
              <a:gd name="adj" fmla="val 33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678C874-2FA1-4B94-B7D0-F69D2DE2D7B5}"/>
              </a:ext>
            </a:extLst>
          </p:cNvPr>
          <p:cNvSpPr txBox="1"/>
          <p:nvPr/>
        </p:nvSpPr>
        <p:spPr>
          <a:xfrm>
            <a:off x="563524" y="3095711"/>
            <a:ext cx="3274828" cy="1908215"/>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marL="285750" indent="-285750" fontAlgn="base">
              <a:spcBef>
                <a:spcPts val="600"/>
              </a:spcBef>
              <a:spcAft>
                <a:spcPts val="600"/>
              </a:spcAft>
              <a:buFont typeface="Wingdings" panose="05000000000000000000" pitchFamily="2" charset="2"/>
              <a:buChar char="Ø"/>
            </a:pPr>
            <a:r>
              <a:rPr lang="zh-CN"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一是以 “数据问答</a:t>
            </a:r>
            <a:r>
              <a:rPr lang="en-US"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 (Ask Data and Explain Data</a:t>
            </a:r>
            <a:r>
              <a:rPr lang="zh-CN"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）”为代表的</a:t>
            </a:r>
            <a:r>
              <a:rPr lang="en-US"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Tableau</a:t>
            </a:r>
            <a:r>
              <a:rPr lang="zh-CN"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自己提供的自然语言处理功能；</a:t>
            </a:r>
            <a:endParaRPr lang="en-US"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endParaRPr>
          </a:p>
          <a:p>
            <a:pPr marL="285750" indent="-285750" fontAlgn="base">
              <a:spcBef>
                <a:spcPts val="600"/>
              </a:spcBef>
              <a:spcAft>
                <a:spcPts val="600"/>
              </a:spcAft>
              <a:buFont typeface="Wingdings" panose="05000000000000000000" pitchFamily="2" charset="2"/>
              <a:buChar char="Ø"/>
            </a:pPr>
            <a:r>
              <a:rPr lang="zh-CN"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另一个</a:t>
            </a:r>
            <a:r>
              <a:rPr lang="en-US"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Narrative Science Quill</a:t>
            </a:r>
            <a:r>
              <a:rPr lang="zh-CN" altLang="zh-CN" kern="100" dirty="0">
                <a:solidFill>
                  <a:srgbClr val="44546A"/>
                </a:solidFill>
                <a:latin typeface="华文仿宋" panose="02010600040101010101" pitchFamily="2" charset="-122"/>
                <a:ea typeface="华文仿宋" panose="02010600040101010101" pitchFamily="2" charset="-122"/>
                <a:cs typeface="Times New Roman" panose="02020603050405020304" pitchFamily="18" charset="0"/>
              </a:rPr>
              <a:t>为代表的是第三方扩展工具。</a:t>
            </a:r>
            <a:endParaRPr lang="zh-CN" altLang="en-US"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15983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14" name="文本框 13">
            <a:extLst>
              <a:ext uri="{FF2B5EF4-FFF2-40B4-BE49-F238E27FC236}">
                <a16:creationId xmlns:a16="http://schemas.microsoft.com/office/drawing/2014/main" id="{8D45DC0D-180A-45B6-8D42-B03EF2D3AF04}"/>
              </a:ext>
            </a:extLst>
          </p:cNvPr>
          <p:cNvSpPr txBox="1"/>
          <p:nvPr/>
        </p:nvSpPr>
        <p:spPr>
          <a:xfrm>
            <a:off x="3610304" y="912117"/>
            <a:ext cx="5150923" cy="599908"/>
          </a:xfrm>
          <a:prstGeom prst="rect">
            <a:avLst/>
          </a:prstGeom>
          <a:noFill/>
        </p:spPr>
        <p:txBody>
          <a:bodyPr wrap="square">
            <a:spAutoFit/>
          </a:bodyPr>
          <a:lstStyle/>
          <a:p>
            <a:pPr fontAlgn="base">
              <a:lnSpc>
                <a:spcPct val="110000"/>
              </a:lnSpc>
              <a:spcBef>
                <a:spcPct val="0"/>
              </a:spcBef>
              <a:spcAft>
                <a:spcPct val="0"/>
              </a:spcAft>
            </a:pPr>
            <a:r>
              <a:rPr lang="en-US" altLang="zh-CN" sz="3200" b="1" dirty="0">
                <a:solidFill>
                  <a:srgbClr val="44546A"/>
                </a:solidFill>
                <a:latin typeface="+mn-ea"/>
                <a:cs typeface="Times New Roman" panose="02020603050405020304" pitchFamily="18" charset="0"/>
              </a:rPr>
              <a:t>4.1.1</a:t>
            </a:r>
            <a:r>
              <a:rPr lang="en-US"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 </a:t>
            </a:r>
            <a:r>
              <a:rPr lang="zh-CN"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与数据故事化的联系</a:t>
            </a:r>
          </a:p>
        </p:txBody>
      </p:sp>
      <p:sp>
        <p:nvSpPr>
          <p:cNvPr id="15" name="矩形: 圆角 14">
            <a:extLst>
              <a:ext uri="{FF2B5EF4-FFF2-40B4-BE49-F238E27FC236}">
                <a16:creationId xmlns:a16="http://schemas.microsoft.com/office/drawing/2014/main" id="{4FF29D61-D316-442A-BB42-5DDFEA59BB8B}"/>
              </a:ext>
            </a:extLst>
          </p:cNvPr>
          <p:cNvSpPr/>
          <p:nvPr/>
        </p:nvSpPr>
        <p:spPr>
          <a:xfrm>
            <a:off x="1134140" y="2231233"/>
            <a:ext cx="9562214" cy="2992897"/>
          </a:xfrm>
          <a:prstGeom prst="roundRect">
            <a:avLst>
              <a:gd name="adj" fmla="val 5514"/>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E80774E-A852-42AF-8C67-1B964DE6D857}"/>
              </a:ext>
            </a:extLst>
          </p:cNvPr>
          <p:cNvSpPr txBox="1"/>
          <p:nvPr/>
        </p:nvSpPr>
        <p:spPr>
          <a:xfrm>
            <a:off x="1428307" y="2484816"/>
            <a:ext cx="8973880" cy="2226828"/>
          </a:xfrm>
          <a:prstGeom prst="rect">
            <a:avLst/>
          </a:prstGeom>
          <a:noFill/>
        </p:spPr>
        <p:txBody>
          <a:bodyPr wrap="square">
            <a:spAutoFit/>
          </a:bodyPr>
          <a:lstStyle/>
          <a:p>
            <a:pPr indent="266700">
              <a:lnSpc>
                <a:spcPct val="200000"/>
              </a:lnSpc>
            </a:pP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数据故事化是将数据转换为故事叙述的过程，属于数据产品开发的一种具体表现形式。</a:t>
            </a:r>
            <a:endPar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endParaRPr>
          </a:p>
          <a:p>
            <a:pPr indent="266700">
              <a:lnSpc>
                <a:spcPct val="200000"/>
              </a:lnSpc>
            </a:pPr>
            <a:r>
              <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数据科学领域已有研究主要对数据故事化流程中的数据分析与洞察活动提供了理论依据，并为数据故事产品的研发提供了技术条件。</a:t>
            </a:r>
            <a:endParaRPr lang="en-US"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endParaRPr>
          </a:p>
          <a:p>
            <a:pPr indent="266700">
              <a:lnSpc>
                <a:spcPct val="200000"/>
              </a:lnSpc>
            </a:pPr>
            <a:r>
              <a:rPr lang="en-US" altLang="zh-CN" kern="100" dirty="0">
                <a:solidFill>
                  <a:schemeClr val="bg1"/>
                </a:solidFill>
                <a:latin typeface="等线" panose="02010600030101010101" pitchFamily="2" charset="-122"/>
                <a:cs typeface="Times New Roman" panose="02020603050405020304" pitchFamily="18" charset="0"/>
              </a:rPr>
              <a:t>  </a:t>
            </a:r>
            <a:r>
              <a:rPr lang="zh-CN" altLang="zh-CN" sz="18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从学科所属关系看，数据故事化是数据科学的一个组成部分。</a:t>
            </a:r>
            <a:endParaRPr lang="zh-CN" altLang="en-US" dirty="0">
              <a:solidFill>
                <a:schemeClr val="bg1"/>
              </a:solidFill>
            </a:endParaRPr>
          </a:p>
        </p:txBody>
      </p:sp>
      <p:sp>
        <p:nvSpPr>
          <p:cNvPr id="17" name="文本框 16">
            <a:extLst>
              <a:ext uri="{FF2B5EF4-FFF2-40B4-BE49-F238E27FC236}">
                <a16:creationId xmlns:a16="http://schemas.microsoft.com/office/drawing/2014/main" id="{B916B5EB-9880-4469-B2D4-C2E5EF4B0323}"/>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2746589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60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6" name="文本框 15">
            <a:extLst>
              <a:ext uri="{FF2B5EF4-FFF2-40B4-BE49-F238E27FC236}">
                <a16:creationId xmlns:a16="http://schemas.microsoft.com/office/drawing/2014/main" id="{B30E1F13-FB8C-4A57-BD3D-403E069876A2}"/>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pic>
        <p:nvPicPr>
          <p:cNvPr id="3" name="图片 2">
            <a:extLst>
              <a:ext uri="{FF2B5EF4-FFF2-40B4-BE49-F238E27FC236}">
                <a16:creationId xmlns:a16="http://schemas.microsoft.com/office/drawing/2014/main" id="{FFC2D0CB-95EF-45AE-B006-F769BF2A5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573" y="476069"/>
            <a:ext cx="8653624" cy="5905862"/>
          </a:xfrm>
          <a:prstGeom prst="rect">
            <a:avLst/>
          </a:prstGeom>
        </p:spPr>
      </p:pic>
    </p:spTree>
    <p:extLst>
      <p:ext uri="{BB962C8B-B14F-4D97-AF65-F5344CB8AC3E}">
        <p14:creationId xmlns:p14="http://schemas.microsoft.com/office/powerpoint/2010/main" val="238451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61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4" name="文本框 13">
            <a:extLst>
              <a:ext uri="{FF2B5EF4-FFF2-40B4-BE49-F238E27FC236}">
                <a16:creationId xmlns:a16="http://schemas.microsoft.com/office/drawing/2014/main" id="{66F46C49-52B7-410A-B2F6-C0AFE17F947A}"/>
              </a:ext>
            </a:extLst>
          </p:cNvPr>
          <p:cNvSpPr txBox="1"/>
          <p:nvPr/>
        </p:nvSpPr>
        <p:spPr>
          <a:xfrm>
            <a:off x="5454649" y="-8692"/>
            <a:ext cx="1796753"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结束</a:t>
            </a:r>
          </a:p>
        </p:txBody>
      </p:sp>
      <p:pic>
        <p:nvPicPr>
          <p:cNvPr id="21" name="Picture 20" descr="thankyou">
            <a:extLst>
              <a:ext uri="{FF2B5EF4-FFF2-40B4-BE49-F238E27FC236}">
                <a16:creationId xmlns:a16="http://schemas.microsoft.com/office/drawing/2014/main" id="{70D2A9BA-02AF-46A8-BA86-DE976D0902AB}"/>
              </a:ext>
            </a:extLst>
          </p:cNvPr>
          <p:cNvPicPr>
            <a:picLocks noChangeAspect="1" noChangeArrowheads="1"/>
          </p:cNvPicPr>
          <p:nvPr/>
        </p:nvPicPr>
        <p:blipFill>
          <a:blip r:embed="rId5"/>
          <a:srcRect/>
          <a:stretch>
            <a:fillRect/>
          </a:stretch>
        </p:blipFill>
        <p:spPr bwMode="auto">
          <a:xfrm>
            <a:off x="3863752" y="692696"/>
            <a:ext cx="3960043" cy="2658574"/>
          </a:xfrm>
          <a:prstGeom prst="rect">
            <a:avLst/>
          </a:prstGeom>
          <a:noFill/>
          <a:ln w="9525">
            <a:noFill/>
            <a:miter lim="800000"/>
            <a:headEnd/>
            <a:tailEnd/>
          </a:ln>
        </p:spPr>
      </p:pic>
      <p:pic>
        <p:nvPicPr>
          <p:cNvPr id="22" name="图片 21">
            <a:extLst>
              <a:ext uri="{FF2B5EF4-FFF2-40B4-BE49-F238E27FC236}">
                <a16:creationId xmlns:a16="http://schemas.microsoft.com/office/drawing/2014/main" id="{EBD0C072-B7BF-4181-96ED-605FA04822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3" name="文本框 22">
            <a:extLst>
              <a:ext uri="{FF2B5EF4-FFF2-40B4-BE49-F238E27FC236}">
                <a16:creationId xmlns:a16="http://schemas.microsoft.com/office/drawing/2014/main" id="{0AC51716-CB74-4D19-B1E5-33CDF89A1938}"/>
              </a:ext>
            </a:extLst>
          </p:cNvPr>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宋体"/>
                <a:cs typeface="+mn-cs"/>
              </a:rPr>
              <a:t>@</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宋体"/>
                <a:cs typeface="+mn-cs"/>
              </a:rPr>
              <a:t>ruc.edu.cn</a:t>
            </a:r>
          </a:p>
        </p:txBody>
      </p:sp>
      <p:graphicFrame>
        <p:nvGraphicFramePr>
          <p:cNvPr id="24" name="内容占位符 9">
            <a:extLst>
              <a:ext uri="{FF2B5EF4-FFF2-40B4-BE49-F238E27FC236}">
                <a16:creationId xmlns:a16="http://schemas.microsoft.com/office/drawing/2014/main" id="{6CC93A7E-F4B8-4801-9568-6BDA2406B79A}"/>
              </a:ext>
            </a:extLst>
          </p:cNvPr>
          <p:cNvGraphicFramePr>
            <a:graphicFrameLocks/>
          </p:cNvGraphicFramePr>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5" name="图片 24">
            <a:extLst>
              <a:ext uri="{FF2B5EF4-FFF2-40B4-BE49-F238E27FC236}">
                <a16:creationId xmlns:a16="http://schemas.microsoft.com/office/drawing/2014/main" id="{3B33673F-74F7-4394-97C4-F756A3207F4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1962" t="40550" r="21962" b="27951"/>
          <a:stretch>
            <a:fillRect/>
          </a:stretch>
        </p:blipFill>
        <p:spPr>
          <a:xfrm>
            <a:off x="9480376" y="4021715"/>
            <a:ext cx="1926242" cy="1926241"/>
          </a:xfrm>
          <a:prstGeom prst="rect">
            <a:avLst/>
          </a:prstGeom>
        </p:spPr>
      </p:pic>
      <p:sp>
        <p:nvSpPr>
          <p:cNvPr id="26" name="文本框 25">
            <a:extLst>
              <a:ext uri="{FF2B5EF4-FFF2-40B4-BE49-F238E27FC236}">
                <a16:creationId xmlns:a16="http://schemas.microsoft.com/office/drawing/2014/main" id="{816A45EF-62F7-4DFA-9CBC-9E2F2CFCE3C1}"/>
              </a:ext>
            </a:extLst>
          </p:cNvPr>
          <p:cNvSpPr txBox="1"/>
          <p:nvPr/>
        </p:nvSpPr>
        <p:spPr>
          <a:xfrm flipH="1">
            <a:off x="9710640" y="6108433"/>
            <a:ext cx="1575916" cy="276999"/>
          </a:xfrm>
          <a:prstGeom prst="rect">
            <a:avLst/>
          </a:prstGeom>
          <a:noFill/>
        </p:spPr>
        <p:txBody>
          <a:bodyPr wrap="square" rtlCol="0">
            <a:spAutoFit/>
          </a:bodyPr>
          <a:lstStyle/>
          <a:p>
            <a:pPr algn="ctr" fontAlgn="base">
              <a:spcBef>
                <a:spcPct val="0"/>
              </a:spcBef>
              <a:spcAft>
                <a:spcPct val="0"/>
              </a:spcAft>
            </a:pPr>
            <a:r>
              <a:rPr lang="zh-CN" altLang="en-US" sz="1200" dirty="0">
                <a:solidFill>
                  <a:prstClr val="black"/>
                </a:solidFill>
                <a:ea typeface="宋体" panose="02010600030101010101" pitchFamily="2" charset="-122"/>
              </a:rPr>
              <a:t>主讲人微信</a:t>
            </a:r>
          </a:p>
        </p:txBody>
      </p:sp>
      <p:sp>
        <p:nvSpPr>
          <p:cNvPr id="27" name="文本框 26">
            <a:extLst>
              <a:ext uri="{FF2B5EF4-FFF2-40B4-BE49-F238E27FC236}">
                <a16:creationId xmlns:a16="http://schemas.microsoft.com/office/drawing/2014/main" id="{4829D0D7-BFD3-458B-8EC0-B114A39BE9AD}"/>
              </a:ext>
            </a:extLst>
          </p:cNvPr>
          <p:cNvSpPr txBox="1"/>
          <p:nvPr/>
        </p:nvSpPr>
        <p:spPr>
          <a:xfrm>
            <a:off x="976918" y="4124484"/>
            <a:ext cx="1944216" cy="1815882"/>
          </a:xfrm>
          <a:prstGeom prst="rect">
            <a:avLst/>
          </a:prstGeom>
          <a:gradFill rotWithShape="1">
            <a:gsLst>
              <a:gs pos="0">
                <a:srgbClr val="5B9BD5">
                  <a:shade val="47500"/>
                  <a:satMod val="137000"/>
                </a:srgbClr>
              </a:gs>
              <a:gs pos="55000">
                <a:srgbClr val="5B9BD5">
                  <a:shade val="69000"/>
                  <a:satMod val="137000"/>
                </a:srgbClr>
              </a:gs>
              <a:gs pos="100000">
                <a:srgbClr val="5B9BD5">
                  <a:shade val="98000"/>
                  <a:satMod val="137000"/>
                </a:srgbClr>
              </a:gs>
            </a:gsLst>
            <a:lin ang="16200000" scaled="0"/>
          </a:gradFill>
          <a:ln w="6350" cap="rnd" cmpd="sng" algn="ctr">
            <a:solidFill>
              <a:srgbClr val="5B9BD5">
                <a:shade val="95000"/>
                <a:satMod val="105000"/>
              </a:srgbClr>
            </a:solidFill>
            <a:prstDash val="solid"/>
          </a:ln>
          <a:effectLst>
            <a:outerShdw blurRad="39000" dist="25400" dir="5400000" rotWithShape="0">
              <a:srgbClr val="000000">
                <a:alpha val="38000"/>
              </a:srgbClr>
            </a:outerShdw>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数据故事化</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400" b="0" i="0" u="none" strike="noStrike" kern="0" cap="none" spc="0" normalizeH="0" baseline="0" noProof="0" dirty="0">
                <a:ln>
                  <a:noFill/>
                </a:ln>
                <a:solidFill>
                  <a:prstClr val="white"/>
                </a:solidFill>
                <a:effectLst/>
                <a:uLnTx/>
                <a:uFillTx/>
                <a:latin typeface="Arial"/>
                <a:ea typeface="宋体"/>
                <a:cs typeface="+mn-cs"/>
              </a:rPr>
              <a:t>朝乐门</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电子工业出版社</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a:ea typeface="宋体"/>
                <a:cs typeface="+mn-cs"/>
              </a:rPr>
              <a:t>2022</a:t>
            </a:r>
            <a:endParaRPr kumimoji="0" lang="zh-CN"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宋体"/>
              <a:cs typeface="+mn-cs"/>
            </a:endParaRPr>
          </a:p>
        </p:txBody>
      </p:sp>
      <p:sp>
        <p:nvSpPr>
          <p:cNvPr id="20" name="文本框 19">
            <a:extLst>
              <a:ext uri="{FF2B5EF4-FFF2-40B4-BE49-F238E27FC236}">
                <a16:creationId xmlns:a16="http://schemas.microsoft.com/office/drawing/2014/main" id="{8161BA35-73F2-46C0-8418-12BEEC165A9E}"/>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spTree>
    <p:extLst>
      <p:ext uri="{BB962C8B-B14F-4D97-AF65-F5344CB8AC3E}">
        <p14:creationId xmlns:p14="http://schemas.microsoft.com/office/powerpoint/2010/main" val="3769865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8D4ED2D0-2190-4BF3-BFDF-D9040BD62BF3}"/>
              </a:ext>
            </a:extLst>
          </p:cNvPr>
          <p:cNvSpPr txBox="1"/>
          <p:nvPr/>
        </p:nvSpPr>
        <p:spPr>
          <a:xfrm>
            <a:off x="3232261" y="680062"/>
            <a:ext cx="5500613" cy="599908"/>
          </a:xfrm>
          <a:prstGeom prst="rect">
            <a:avLst/>
          </a:prstGeom>
          <a:noFill/>
        </p:spPr>
        <p:txBody>
          <a:bodyPr wrap="square">
            <a:spAutoFit/>
          </a:bodyPr>
          <a:lstStyle/>
          <a:p>
            <a:pPr fontAlgn="base">
              <a:lnSpc>
                <a:spcPct val="110000"/>
              </a:lnSpc>
              <a:spcBef>
                <a:spcPct val="0"/>
              </a:spcBef>
              <a:spcAft>
                <a:spcPct val="0"/>
              </a:spcAft>
            </a:pPr>
            <a:r>
              <a:rPr lang="en-US" altLang="zh-CN" sz="3200" b="1" dirty="0">
                <a:solidFill>
                  <a:srgbClr val="44546A"/>
                </a:solidFill>
                <a:latin typeface="等线" panose="02010600030101010101" pitchFamily="2" charset="-122"/>
                <a:ea typeface="等线" panose="02010600030101010101" pitchFamily="2" charset="-122"/>
                <a:cs typeface="Times New Roman" panose="02020603050405020304" pitchFamily="18" charset="0"/>
              </a:rPr>
              <a:t>4.1.2</a:t>
            </a:r>
            <a:r>
              <a:rPr lang="en-US"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数据科学的理论与方法</a:t>
            </a:r>
          </a:p>
        </p:txBody>
      </p:sp>
      <p:sp>
        <p:nvSpPr>
          <p:cNvPr id="15" name="文本框 14">
            <a:extLst>
              <a:ext uri="{FF2B5EF4-FFF2-40B4-BE49-F238E27FC236}">
                <a16:creationId xmlns:a16="http://schemas.microsoft.com/office/drawing/2014/main" id="{87D5CEAB-E086-4C77-B3B7-AA17E58C8637}"/>
              </a:ext>
            </a:extLst>
          </p:cNvPr>
          <p:cNvSpPr txBox="1"/>
          <p:nvPr/>
        </p:nvSpPr>
        <p:spPr>
          <a:xfrm>
            <a:off x="768269" y="1196675"/>
            <a:ext cx="2995657" cy="460960"/>
          </a:xfrm>
          <a:prstGeom prst="rect">
            <a:avLst/>
          </a:prstGeom>
          <a:noFill/>
        </p:spPr>
        <p:txBody>
          <a:bodyPr wrap="square">
            <a:spAutoFit/>
          </a:bodyPr>
          <a:lstStyle/>
          <a:p>
            <a:pPr marL="0" marR="0" lvl="0" indent="0" defTabSz="914400" eaLnBrk="1" fontAlgn="base" latinLnBrk="0" hangingPunct="1">
              <a:lnSpc>
                <a:spcPct val="150000"/>
              </a:lnSpc>
              <a:spcBef>
                <a:spcPts val="600"/>
              </a:spcBef>
              <a:spcAft>
                <a:spcPts val="600"/>
              </a:spcAft>
              <a:buClrTx/>
              <a:buSzTx/>
              <a:buFontTx/>
              <a:buNone/>
              <a:tabLst/>
              <a:defRPr/>
            </a:pP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a:t>
            </a:r>
            <a:r>
              <a:rPr kumimoji="0" lang="en-US" altLang="zh-CN" sz="1800" b="1" i="0" u="none" strike="noStrike" kern="100" cap="none" spc="0" normalizeH="0" baseline="0" noProof="0" dirty="0">
                <a:ln>
                  <a:noFill/>
                </a:ln>
                <a:solidFill>
                  <a:srgbClr val="44546A"/>
                </a:solidFill>
                <a:effectLst/>
                <a:uLnTx/>
                <a:uFillTx/>
              </a:rPr>
              <a:t>1</a:t>
            </a:r>
            <a:r>
              <a:rPr kumimoji="0" lang="zh-CN" altLang="zh-CN" sz="1800" b="1" i="0" u="none" strike="noStrike" kern="100" cap="none" spc="0" normalizeH="0" baseline="0" noProof="0" dirty="0">
                <a:ln>
                  <a:noFill/>
                </a:ln>
                <a:solidFill>
                  <a:srgbClr val="44546A"/>
                </a:solidFill>
                <a:effectLst/>
                <a:uLnTx/>
                <a:uFillTx/>
                <a:ea typeface="仿宋" panose="02010609060101010101" pitchFamily="49" charset="-122"/>
              </a:rPr>
              <a:t>）数据科学的研究目的</a:t>
            </a:r>
            <a:endParaRPr kumimoji="0" lang="zh-CN" altLang="zh-CN" sz="1800" b="1" i="0" u="none" strike="noStrike" kern="100" cap="none" spc="0" normalizeH="0" baseline="0" noProof="0" dirty="0">
              <a:ln>
                <a:noFill/>
              </a:ln>
              <a:solidFill>
                <a:srgbClr val="44546A"/>
              </a:solidFill>
              <a:effectLst/>
              <a:uLnTx/>
              <a:uFillTx/>
            </a:endParaRPr>
          </a:p>
        </p:txBody>
      </p:sp>
      <p:sp>
        <p:nvSpPr>
          <p:cNvPr id="2" name="矩形 1">
            <a:extLst>
              <a:ext uri="{FF2B5EF4-FFF2-40B4-BE49-F238E27FC236}">
                <a16:creationId xmlns:a16="http://schemas.microsoft.com/office/drawing/2014/main" id="{954C326B-7091-45B8-9BA5-D90B87B08DE3}"/>
              </a:ext>
            </a:extLst>
          </p:cNvPr>
          <p:cNvSpPr/>
          <p:nvPr/>
        </p:nvSpPr>
        <p:spPr>
          <a:xfrm>
            <a:off x="1962943" y="1836307"/>
            <a:ext cx="8208336" cy="1244334"/>
          </a:xfrm>
          <a:prstGeom prst="rect">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3BC8732-6664-4496-93CA-57070B39545E}"/>
              </a:ext>
            </a:extLst>
          </p:cNvPr>
          <p:cNvSpPr txBox="1"/>
          <p:nvPr/>
        </p:nvSpPr>
        <p:spPr>
          <a:xfrm>
            <a:off x="2140153" y="1836307"/>
            <a:ext cx="7911694" cy="1142620"/>
          </a:xfrm>
          <a:prstGeom prst="rect">
            <a:avLst/>
          </a:prstGeom>
          <a:noFill/>
        </p:spPr>
        <p:txBody>
          <a:bodyPr wrap="square">
            <a:spAutoFit/>
          </a:bodyPr>
          <a:lstStyle/>
          <a:p>
            <a:pPr indent="266700" fontAlgn="base">
              <a:lnSpc>
                <a:spcPct val="150000"/>
              </a:lnSpc>
              <a:spcBef>
                <a:spcPct val="0"/>
              </a:spcBef>
              <a:spcAft>
                <a:spcPct val="0"/>
              </a:spcAft>
            </a:pPr>
            <a:r>
              <a:rPr lang="en-US" altLang="zh-CN" sz="1600"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   </a:t>
            </a:r>
            <a:r>
              <a:rPr lang="zh-CN" altLang="zh-CN" sz="1600"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从研究目的看，数据科学的根本研究目标是实现数据、物质和能量之间的转化，即如何通过“数据的利用”降低“物质</a:t>
            </a:r>
            <a:r>
              <a:rPr lang="en-US" altLang="zh-CN" sz="1600"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a:t>
            </a:r>
            <a:r>
              <a:rPr lang="zh-CN" altLang="zh-CN" sz="1600"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能量的消耗”或（和）提升“物质</a:t>
            </a:r>
            <a:r>
              <a:rPr lang="en-US" altLang="zh-CN" sz="1600"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a:t>
            </a:r>
            <a:r>
              <a:rPr lang="zh-CN" altLang="zh-CN" sz="1600"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能量的利用效果和效率”。具体而言，有以下几个方面：</a:t>
            </a:r>
          </a:p>
        </p:txBody>
      </p:sp>
      <p:sp>
        <p:nvSpPr>
          <p:cNvPr id="21" name="矩形 20">
            <a:extLst>
              <a:ext uri="{FF2B5EF4-FFF2-40B4-BE49-F238E27FC236}">
                <a16:creationId xmlns:a16="http://schemas.microsoft.com/office/drawing/2014/main" id="{78E56198-D0F8-49EB-B108-94FDD2DBDD59}"/>
              </a:ext>
            </a:extLst>
          </p:cNvPr>
          <p:cNvSpPr/>
          <p:nvPr/>
        </p:nvSpPr>
        <p:spPr>
          <a:xfrm>
            <a:off x="1962943" y="3068001"/>
            <a:ext cx="8208336" cy="31963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A3EF65E-9CEF-462C-BCD0-60D9A11CA5A6}"/>
              </a:ext>
            </a:extLst>
          </p:cNvPr>
          <p:cNvSpPr txBox="1"/>
          <p:nvPr/>
        </p:nvSpPr>
        <p:spPr>
          <a:xfrm>
            <a:off x="2323038" y="3148874"/>
            <a:ext cx="6111814" cy="3005310"/>
          </a:xfrm>
          <a:prstGeom prst="rect">
            <a:avLst/>
          </a:prstGeom>
          <a:noFill/>
        </p:spPr>
        <p:txBody>
          <a:bodyPr wrap="square">
            <a:spAutoFit/>
          </a:bodyPr>
          <a:lstStyle/>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大数据及其运动规律的揭示；</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从数据到智慧的转化；</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数据的分析与洞察：</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数据的业务化；</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数据驱动型决策支持及辅助决策；</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数据的管理与治理；</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数据产品的开发；</a:t>
            </a:r>
          </a:p>
          <a:p>
            <a:pPr marL="342900" marR="133350" lvl="0" indent="-342900">
              <a:lnSpc>
                <a:spcPct val="150000"/>
              </a:lnSpc>
              <a:buFont typeface="Wingdings" panose="05000000000000000000" pitchFamily="2" charset="2"/>
              <a:buChar char=""/>
              <a:tabLst>
                <a:tab pos="5267960" algn="r"/>
              </a:tabLst>
            </a:pPr>
            <a:r>
              <a:rPr lang="zh-CN" altLang="zh-CN" sz="1600" kern="100" dirty="0">
                <a:solidFill>
                  <a:schemeClr val="accent1">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数据生态系统的建设。</a:t>
            </a:r>
          </a:p>
        </p:txBody>
      </p:sp>
      <p:sp>
        <p:nvSpPr>
          <p:cNvPr id="19" name="文本框 18">
            <a:extLst>
              <a:ext uri="{FF2B5EF4-FFF2-40B4-BE49-F238E27FC236}">
                <a16:creationId xmlns:a16="http://schemas.microsoft.com/office/drawing/2014/main" id="{2EF82759-45A9-4862-8845-7F665B0903DA}"/>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20" name="文本框 19">
            <a:extLst>
              <a:ext uri="{FF2B5EF4-FFF2-40B4-BE49-F238E27FC236}">
                <a16:creationId xmlns:a16="http://schemas.microsoft.com/office/drawing/2014/main" id="{2AA8AA06-A789-4799-B2A0-E875926FBC30}"/>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cxnSp>
        <p:nvCxnSpPr>
          <p:cNvPr id="8" name="直接连接符 7">
            <a:extLst>
              <a:ext uri="{FF2B5EF4-FFF2-40B4-BE49-F238E27FC236}">
                <a16:creationId xmlns:a16="http://schemas.microsoft.com/office/drawing/2014/main" id="{C8C32EE3-7A2F-413A-8E2D-D300FC739500}"/>
              </a:ext>
            </a:extLst>
          </p:cNvPr>
          <p:cNvCxnSpPr>
            <a:cxnSpLocks/>
          </p:cNvCxnSpPr>
          <p:nvPr/>
        </p:nvCxnSpPr>
        <p:spPr>
          <a:xfrm>
            <a:off x="943509" y="1706138"/>
            <a:ext cx="26219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44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2" name="文本框 11">
            <a:extLst>
              <a:ext uri="{FF2B5EF4-FFF2-40B4-BE49-F238E27FC236}">
                <a16:creationId xmlns:a16="http://schemas.microsoft.com/office/drawing/2014/main" id="{3D60C8B0-B450-4513-968F-F3E95FE51C50}"/>
              </a:ext>
            </a:extLst>
          </p:cNvPr>
          <p:cNvSpPr txBox="1"/>
          <p:nvPr/>
        </p:nvSpPr>
        <p:spPr>
          <a:xfrm>
            <a:off x="3359317" y="729697"/>
            <a:ext cx="5607474" cy="599908"/>
          </a:xfrm>
          <a:prstGeom prst="rect">
            <a:avLst/>
          </a:prstGeom>
          <a:noFill/>
        </p:spPr>
        <p:txBody>
          <a:bodyPr wrap="square">
            <a:spAutoFit/>
          </a:bodyPr>
          <a:lstStyle/>
          <a:p>
            <a:pPr fontAlgn="base">
              <a:lnSpc>
                <a:spcPct val="110000"/>
              </a:lnSpc>
              <a:spcBef>
                <a:spcPct val="0"/>
              </a:spcBef>
              <a:spcAft>
                <a:spcPct val="0"/>
              </a:spcAft>
            </a:pPr>
            <a:r>
              <a:rPr lang="en-US" altLang="zh-CN" sz="3200" b="1" dirty="0">
                <a:solidFill>
                  <a:srgbClr val="44546A"/>
                </a:solidFill>
                <a:latin typeface="等线" panose="02010600030101010101" pitchFamily="2" charset="-122"/>
                <a:ea typeface="等线" panose="02010600030101010101" pitchFamily="2" charset="-122"/>
                <a:cs typeface="Times New Roman" panose="02020603050405020304" pitchFamily="18" charset="0"/>
              </a:rPr>
              <a:t>4.1.2</a:t>
            </a:r>
            <a:r>
              <a:rPr lang="en-US"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数据科学的理论与方法</a:t>
            </a:r>
          </a:p>
        </p:txBody>
      </p:sp>
      <p:sp>
        <p:nvSpPr>
          <p:cNvPr id="17" name="文本框 16">
            <a:extLst>
              <a:ext uri="{FF2B5EF4-FFF2-40B4-BE49-F238E27FC236}">
                <a16:creationId xmlns:a16="http://schemas.microsoft.com/office/drawing/2014/main" id="{F62D3501-067B-4770-8591-94D73FEFBC94}"/>
              </a:ext>
            </a:extLst>
          </p:cNvPr>
          <p:cNvSpPr txBox="1"/>
          <p:nvPr/>
        </p:nvSpPr>
        <p:spPr>
          <a:xfrm>
            <a:off x="1446767" y="1436599"/>
            <a:ext cx="6111814" cy="460960"/>
          </a:xfrm>
          <a:prstGeom prst="rect">
            <a:avLst/>
          </a:prstGeom>
          <a:noFill/>
        </p:spPr>
        <p:txBody>
          <a:bodyPr wrap="square">
            <a:spAutoFit/>
          </a:bodyPr>
          <a:lstStyle/>
          <a:p>
            <a:pPr fontAlgn="base">
              <a:lnSpc>
                <a:spcPct val="150000"/>
              </a:lnSpc>
              <a:spcBef>
                <a:spcPts val="600"/>
              </a:spcBef>
              <a:spcAft>
                <a:spcPts val="600"/>
              </a:spcAft>
            </a:pPr>
            <a:r>
              <a:rPr lang="zh-CN" altLang="zh-CN" b="1" kern="100" dirty="0">
                <a:solidFill>
                  <a:srgbClr val="44546A"/>
                </a:solidFill>
                <a:ea typeface="仿宋" panose="02010609060101010101" pitchFamily="49" charset="-122"/>
              </a:rPr>
              <a:t>（</a:t>
            </a:r>
            <a:r>
              <a:rPr lang="en-US" altLang="zh-CN" b="1" kern="100" dirty="0">
                <a:solidFill>
                  <a:srgbClr val="44546A"/>
                </a:solidFill>
                <a:ea typeface="仿宋" panose="02010609060101010101" pitchFamily="49" charset="-122"/>
              </a:rPr>
              <a:t>2</a:t>
            </a:r>
            <a:r>
              <a:rPr lang="zh-CN" altLang="zh-CN" b="1" kern="100" dirty="0">
                <a:solidFill>
                  <a:srgbClr val="44546A"/>
                </a:solidFill>
                <a:ea typeface="仿宋" panose="02010609060101010101" pitchFamily="49" charset="-122"/>
              </a:rPr>
              <a:t>）数据科学的研究视角</a:t>
            </a:r>
          </a:p>
        </p:txBody>
      </p:sp>
      <p:pic>
        <p:nvPicPr>
          <p:cNvPr id="18" name="图片 17">
            <a:extLst>
              <a:ext uri="{FF2B5EF4-FFF2-40B4-BE49-F238E27FC236}">
                <a16:creationId xmlns:a16="http://schemas.microsoft.com/office/drawing/2014/main" id="{7DB0E218-E106-4CC6-BF8E-68C064240486}"/>
              </a:ext>
            </a:extLst>
          </p:cNvPr>
          <p:cNvPicPr>
            <a:picLocks noChangeAspect="1"/>
          </p:cNvPicPr>
          <p:nvPr/>
        </p:nvPicPr>
        <p:blipFill>
          <a:blip r:embed="rId5"/>
          <a:stretch>
            <a:fillRect/>
          </a:stretch>
        </p:blipFill>
        <p:spPr>
          <a:xfrm>
            <a:off x="3463275" y="2313789"/>
            <a:ext cx="5814694" cy="3144427"/>
          </a:xfrm>
          <a:prstGeom prst="rect">
            <a:avLst/>
          </a:prstGeom>
        </p:spPr>
      </p:pic>
      <p:sp>
        <p:nvSpPr>
          <p:cNvPr id="19" name="文本框 18">
            <a:extLst>
              <a:ext uri="{FF2B5EF4-FFF2-40B4-BE49-F238E27FC236}">
                <a16:creationId xmlns:a16="http://schemas.microsoft.com/office/drawing/2014/main" id="{D311F8E6-297D-44A9-9D08-2D2A5F672E20}"/>
              </a:ext>
            </a:extLst>
          </p:cNvPr>
          <p:cNvSpPr txBox="1"/>
          <p:nvPr/>
        </p:nvSpPr>
        <p:spPr>
          <a:xfrm>
            <a:off x="2930873" y="5825625"/>
            <a:ext cx="6111814" cy="346120"/>
          </a:xfrm>
          <a:prstGeom prst="rect">
            <a:avLst/>
          </a:prstGeom>
          <a:noFill/>
        </p:spPr>
        <p:txBody>
          <a:bodyPr wrap="square">
            <a:spAutoFit/>
          </a:bodyPr>
          <a:lstStyle/>
          <a:p>
            <a:pPr indent="-37465"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cs typeface="Times New Roman" panose="02020603050405020304" pitchFamily="18" charset="0"/>
              </a:rPr>
              <a:t>4-3</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数据科学的新研究视角</a:t>
            </a:r>
            <a:endParaRPr lang="zh-CN" altLang="zh-CN" sz="1600" kern="1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88A413FC-F665-4F11-BC13-8EC68D317234}"/>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21" name="文本框 20">
            <a:extLst>
              <a:ext uri="{FF2B5EF4-FFF2-40B4-BE49-F238E27FC236}">
                <a16:creationId xmlns:a16="http://schemas.microsoft.com/office/drawing/2014/main" id="{AE9D158D-21F9-490B-88A9-878366ED188F}"/>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cxnSp>
        <p:nvCxnSpPr>
          <p:cNvPr id="15" name="直接连接符 14">
            <a:extLst>
              <a:ext uri="{FF2B5EF4-FFF2-40B4-BE49-F238E27FC236}">
                <a16:creationId xmlns:a16="http://schemas.microsoft.com/office/drawing/2014/main" id="{06D203F3-3307-4DD4-8789-CDEC64BBABD0}"/>
              </a:ext>
            </a:extLst>
          </p:cNvPr>
          <p:cNvCxnSpPr>
            <a:cxnSpLocks/>
          </p:cNvCxnSpPr>
          <p:nvPr/>
        </p:nvCxnSpPr>
        <p:spPr>
          <a:xfrm>
            <a:off x="1619901" y="1970567"/>
            <a:ext cx="26219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997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3"/>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5"/>
          <a:stretch>
            <a:fillRect/>
          </a:stretch>
        </p:blipFill>
        <p:spPr>
          <a:xfrm>
            <a:off x="0" y="0"/>
            <a:ext cx="12192000" cy="299085"/>
          </a:xfrm>
          <a:prstGeom prst="rect">
            <a:avLst/>
          </a:prstGeom>
        </p:spPr>
      </p:pic>
      <p:sp>
        <p:nvSpPr>
          <p:cNvPr id="24" name="文本框 23">
            <a:extLst>
              <a:ext uri="{FF2B5EF4-FFF2-40B4-BE49-F238E27FC236}">
                <a16:creationId xmlns:a16="http://schemas.microsoft.com/office/drawing/2014/main" id="{A6DF065F-315F-4DEE-BB26-136C7824EAB4}"/>
              </a:ext>
            </a:extLst>
          </p:cNvPr>
          <p:cNvSpPr txBox="1"/>
          <p:nvPr/>
        </p:nvSpPr>
        <p:spPr>
          <a:xfrm>
            <a:off x="800545" y="1360470"/>
            <a:ext cx="6111814" cy="460960"/>
          </a:xfrm>
          <a:prstGeom prst="rect">
            <a:avLst/>
          </a:prstGeom>
          <a:noFill/>
        </p:spPr>
        <p:txBody>
          <a:bodyPr wrap="square">
            <a:spAutoFit/>
          </a:bodyPr>
          <a:lstStyle/>
          <a:p>
            <a:pPr fontAlgn="base">
              <a:lnSpc>
                <a:spcPct val="150000"/>
              </a:lnSpc>
              <a:spcBef>
                <a:spcPts val="600"/>
              </a:spcBef>
              <a:spcAft>
                <a:spcPts val="600"/>
              </a:spcAft>
            </a:pPr>
            <a:r>
              <a:rPr lang="zh-CN" altLang="zh-CN" b="1" kern="100" dirty="0">
                <a:solidFill>
                  <a:srgbClr val="44546A"/>
                </a:solidFill>
                <a:ea typeface="仿宋" panose="02010609060101010101" pitchFamily="49" charset="-122"/>
              </a:rPr>
              <a:t>（</a:t>
            </a:r>
            <a:r>
              <a:rPr lang="en-US" altLang="zh-CN" b="1" kern="100" dirty="0">
                <a:solidFill>
                  <a:srgbClr val="44546A"/>
                </a:solidFill>
                <a:ea typeface="仿宋" panose="02010609060101010101" pitchFamily="49" charset="-122"/>
              </a:rPr>
              <a:t>3</a:t>
            </a:r>
            <a:r>
              <a:rPr lang="zh-CN" altLang="zh-CN" b="1" kern="100" dirty="0">
                <a:solidFill>
                  <a:srgbClr val="44546A"/>
                </a:solidFill>
                <a:ea typeface="仿宋" panose="02010609060101010101" pitchFamily="49" charset="-122"/>
              </a:rPr>
              <a:t>）数据科学的跨学科性</a:t>
            </a:r>
          </a:p>
        </p:txBody>
      </p:sp>
      <p:pic>
        <p:nvPicPr>
          <p:cNvPr id="25" name="图片 24">
            <a:extLst>
              <a:ext uri="{FF2B5EF4-FFF2-40B4-BE49-F238E27FC236}">
                <a16:creationId xmlns:a16="http://schemas.microsoft.com/office/drawing/2014/main" id="{BABFBDCD-8099-42FC-B499-A9237FFFD507}"/>
              </a:ext>
            </a:extLst>
          </p:cNvPr>
          <p:cNvPicPr>
            <a:picLocks noChangeAspect="1"/>
          </p:cNvPicPr>
          <p:nvPr/>
        </p:nvPicPr>
        <p:blipFill>
          <a:blip r:embed="rId6"/>
          <a:stretch>
            <a:fillRect/>
          </a:stretch>
        </p:blipFill>
        <p:spPr>
          <a:xfrm>
            <a:off x="4892693" y="2906104"/>
            <a:ext cx="6871715" cy="2293547"/>
          </a:xfrm>
          <a:prstGeom prst="rect">
            <a:avLst/>
          </a:prstGeom>
        </p:spPr>
      </p:pic>
      <p:graphicFrame>
        <p:nvGraphicFramePr>
          <p:cNvPr id="26" name="对象 25">
            <a:extLst>
              <a:ext uri="{FF2B5EF4-FFF2-40B4-BE49-F238E27FC236}">
                <a16:creationId xmlns:a16="http://schemas.microsoft.com/office/drawing/2014/main" id="{CD6B9303-67E7-48C9-B709-3487F46C3DC2}"/>
              </a:ext>
            </a:extLst>
          </p:cNvPr>
          <p:cNvGraphicFramePr>
            <a:graphicFrameLocks noChangeAspect="1"/>
          </p:cNvGraphicFramePr>
          <p:nvPr>
            <p:extLst>
              <p:ext uri="{D42A27DB-BD31-4B8C-83A1-F6EECF244321}">
                <p14:modId xmlns:p14="http://schemas.microsoft.com/office/powerpoint/2010/main" val="3481191177"/>
              </p:ext>
            </p:extLst>
          </p:nvPr>
        </p:nvGraphicFramePr>
        <p:xfrm>
          <a:off x="1082133" y="2529507"/>
          <a:ext cx="2559050" cy="2565400"/>
        </p:xfrm>
        <a:graphic>
          <a:graphicData uri="http://schemas.openxmlformats.org/presentationml/2006/ole">
            <mc:AlternateContent xmlns:mc="http://schemas.openxmlformats.org/markup-compatibility/2006">
              <mc:Choice xmlns:v="urn:schemas-microsoft-com:vml" Requires="v">
                <p:oleObj spid="_x0000_s1117" r:id="rId7" imgW="2150745" imgH="2165350" progId="Visio.Drawing.11">
                  <p:embed/>
                </p:oleObj>
              </mc:Choice>
              <mc:Fallback>
                <p:oleObj r:id="rId7" imgW="2150745" imgH="2165350" progId="Visio.Drawing.11">
                  <p:embed/>
                  <p:pic>
                    <p:nvPicPr>
                      <p:cNvPr id="11"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133" y="2529507"/>
                        <a:ext cx="2559050" cy="256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本框 26">
            <a:extLst>
              <a:ext uri="{FF2B5EF4-FFF2-40B4-BE49-F238E27FC236}">
                <a16:creationId xmlns:a16="http://schemas.microsoft.com/office/drawing/2014/main" id="{66452606-916A-4142-A83E-68AE2CB2364D}"/>
              </a:ext>
            </a:extLst>
          </p:cNvPr>
          <p:cNvSpPr txBox="1"/>
          <p:nvPr/>
        </p:nvSpPr>
        <p:spPr>
          <a:xfrm>
            <a:off x="63794" y="5485461"/>
            <a:ext cx="4690545" cy="346120"/>
          </a:xfrm>
          <a:prstGeom prst="rect">
            <a:avLst/>
          </a:prstGeom>
          <a:noFill/>
        </p:spPr>
        <p:txBody>
          <a:bodyPr wrap="square">
            <a:spAutoFit/>
          </a:bodyPr>
          <a:lstStyle/>
          <a:p>
            <a:pPr indent="266700" algn="ctr" fontAlgn="base">
              <a:lnSpc>
                <a:spcPct val="110000"/>
              </a:lnSpc>
              <a:spcBef>
                <a:spcPct val="0"/>
              </a:spcBef>
              <a:spcAft>
                <a:spcPct val="0"/>
              </a:spcAft>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zh-CN" altLang="zh-CN" sz="1600" kern="100" dirty="0">
                <a:latin typeface="Times New Roman" panose="02020603050405020304" pitchFamily="18" charset="0"/>
                <a:cs typeface="Times New Roman" panose="02020603050405020304" pitchFamily="18" charset="0"/>
              </a:rPr>
              <a:t> </a:t>
            </a:r>
            <a:r>
              <a:rPr lang="en-US" altLang="zh-CN" sz="1600" kern="100" dirty="0">
                <a:latin typeface="Times New Roman" panose="02020603050405020304" pitchFamily="18" charset="0"/>
                <a:cs typeface="Times New Roman" panose="02020603050405020304" pitchFamily="18" charset="0"/>
              </a:rPr>
              <a:t>4-4 </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数据科学与其他学科的关系</a:t>
            </a:r>
            <a:endParaRPr lang="zh-CN" altLang="zh-CN" sz="1600" kern="100" dirty="0">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F0536603-6365-4154-949D-4284DAA3DD34}"/>
              </a:ext>
            </a:extLst>
          </p:cNvPr>
          <p:cNvSpPr/>
          <p:nvPr/>
        </p:nvSpPr>
        <p:spPr>
          <a:xfrm>
            <a:off x="5861655" y="5529619"/>
            <a:ext cx="4493538" cy="355354"/>
          </a:xfrm>
          <a:prstGeom prst="rect">
            <a:avLst/>
          </a:prstGeom>
        </p:spPr>
        <p:txBody>
          <a:bodyPr wrap="none">
            <a:spAutoFit/>
          </a:bodyPr>
          <a:lstStyle/>
          <a:p>
            <a:pPr indent="266700" algn="ctr" fontAlgn="base">
              <a:lnSpc>
                <a:spcPct val="115000"/>
              </a:lnSpc>
              <a:spcBef>
                <a:spcPct val="0"/>
              </a:spcBef>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4-5</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数据科学的“三个要素”及“</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3C</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精神”</a:t>
            </a:r>
          </a:p>
        </p:txBody>
      </p:sp>
      <p:sp>
        <p:nvSpPr>
          <p:cNvPr id="29" name="文本框 28">
            <a:extLst>
              <a:ext uri="{FF2B5EF4-FFF2-40B4-BE49-F238E27FC236}">
                <a16:creationId xmlns:a16="http://schemas.microsoft.com/office/drawing/2014/main" id="{4405E7C3-F060-4846-992E-CAA89F7D10BA}"/>
              </a:ext>
            </a:extLst>
          </p:cNvPr>
          <p:cNvSpPr txBox="1"/>
          <p:nvPr/>
        </p:nvSpPr>
        <p:spPr>
          <a:xfrm>
            <a:off x="5454649" y="-7620"/>
            <a:ext cx="1810931"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4.1</a:t>
            </a:r>
            <a:r>
              <a:rPr lang="zh-CN" altLang="en-US" sz="1400" dirty="0">
                <a:solidFill>
                  <a:schemeClr val="bg1"/>
                </a:solidFill>
                <a:latin typeface="宋体" panose="02010600030101010101" pitchFamily="2" charset="-122"/>
                <a:ea typeface="宋体" panose="02010600030101010101" pitchFamily="2" charset="-122"/>
                <a:sym typeface="+mn-ea"/>
              </a:rPr>
              <a:t> 数据科学</a:t>
            </a:r>
          </a:p>
        </p:txBody>
      </p:sp>
      <p:sp>
        <p:nvSpPr>
          <p:cNvPr id="31" name="文本框 30">
            <a:extLst>
              <a:ext uri="{FF2B5EF4-FFF2-40B4-BE49-F238E27FC236}">
                <a16:creationId xmlns:a16="http://schemas.microsoft.com/office/drawing/2014/main" id="{95AE7375-AA08-413D-A35B-B30E97DAB2E8}"/>
              </a:ext>
            </a:extLst>
          </p:cNvPr>
          <p:cNvSpPr txBox="1"/>
          <p:nvPr/>
        </p:nvSpPr>
        <p:spPr>
          <a:xfrm>
            <a:off x="50164" y="17779"/>
            <a:ext cx="4528923" cy="281306"/>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4</a:t>
            </a:r>
            <a:r>
              <a:rPr lang="zh-CN" altLang="en-US" sz="1400" dirty="0">
                <a:solidFill>
                  <a:schemeClr val="bg1"/>
                </a:solidFill>
                <a:latin typeface="宋体" panose="02010600030101010101" pitchFamily="2" charset="-122"/>
                <a:ea typeface="宋体" panose="02010600030101010101" pitchFamily="2" charset="-122"/>
                <a:sym typeface="+mn-ea"/>
              </a:rPr>
              <a:t>章 数据故事化的理论基础</a:t>
            </a:r>
          </a:p>
          <a:p>
            <a:pPr algn="l">
              <a:buClrTx/>
              <a:buSzTx/>
              <a:buFontTx/>
            </a:pPr>
            <a:endParaRPr lang="zh-CN" altLang="en-US" sz="1400" dirty="0">
              <a:solidFill>
                <a:schemeClr val="bg1"/>
              </a:solidFill>
              <a:latin typeface="宋体" panose="02010600030101010101" pitchFamily="2" charset="-122"/>
              <a:ea typeface="宋体" panose="02010600030101010101" pitchFamily="2" charset="-122"/>
              <a:sym typeface="+mn-ea"/>
            </a:endParaRPr>
          </a:p>
        </p:txBody>
      </p:sp>
      <p:cxnSp>
        <p:nvCxnSpPr>
          <p:cNvPr id="3" name="直接连接符 2">
            <a:extLst>
              <a:ext uri="{FF2B5EF4-FFF2-40B4-BE49-F238E27FC236}">
                <a16:creationId xmlns:a16="http://schemas.microsoft.com/office/drawing/2014/main" id="{54C4293D-6318-4A21-B956-10AC6187B4C7}"/>
              </a:ext>
            </a:extLst>
          </p:cNvPr>
          <p:cNvCxnSpPr>
            <a:cxnSpLocks/>
          </p:cNvCxnSpPr>
          <p:nvPr/>
        </p:nvCxnSpPr>
        <p:spPr>
          <a:xfrm>
            <a:off x="4508205" y="2225749"/>
            <a:ext cx="0" cy="383480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BCD2F21-8FEB-4DB1-972A-B46677121BC2}"/>
              </a:ext>
            </a:extLst>
          </p:cNvPr>
          <p:cNvCxnSpPr>
            <a:cxnSpLocks/>
          </p:cNvCxnSpPr>
          <p:nvPr/>
        </p:nvCxnSpPr>
        <p:spPr>
          <a:xfrm>
            <a:off x="957685" y="1800446"/>
            <a:ext cx="2621943"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9E7D3D9-55F4-4D9D-BBE2-AADB008DA859}"/>
              </a:ext>
            </a:extLst>
          </p:cNvPr>
          <p:cNvSpPr txBox="1"/>
          <p:nvPr/>
        </p:nvSpPr>
        <p:spPr>
          <a:xfrm>
            <a:off x="3359317" y="729697"/>
            <a:ext cx="5607474" cy="599908"/>
          </a:xfrm>
          <a:prstGeom prst="rect">
            <a:avLst/>
          </a:prstGeom>
          <a:noFill/>
        </p:spPr>
        <p:txBody>
          <a:bodyPr wrap="square">
            <a:spAutoFit/>
          </a:bodyPr>
          <a:lstStyle/>
          <a:p>
            <a:pPr fontAlgn="base">
              <a:lnSpc>
                <a:spcPct val="110000"/>
              </a:lnSpc>
              <a:spcBef>
                <a:spcPct val="0"/>
              </a:spcBef>
              <a:spcAft>
                <a:spcPct val="0"/>
              </a:spcAft>
            </a:pPr>
            <a:r>
              <a:rPr lang="en-US" altLang="zh-CN" sz="3200" b="1" dirty="0">
                <a:solidFill>
                  <a:srgbClr val="44546A"/>
                </a:solidFill>
                <a:latin typeface="等线" panose="02010600030101010101" pitchFamily="2" charset="-122"/>
                <a:ea typeface="等线" panose="02010600030101010101" pitchFamily="2" charset="-122"/>
                <a:cs typeface="Times New Roman" panose="02020603050405020304" pitchFamily="18" charset="0"/>
              </a:rPr>
              <a:t>4.1.2</a:t>
            </a:r>
            <a:r>
              <a:rPr lang="en-US" altLang="zh-CN"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3200" b="1" dirty="0">
                <a:solidFill>
                  <a:srgbClr val="44546A"/>
                </a:solidFill>
                <a:latin typeface="黑体" panose="02010609060101010101" pitchFamily="49" charset="-122"/>
                <a:ea typeface="黑体" panose="02010609060101010101" pitchFamily="49" charset="-122"/>
                <a:cs typeface="Times New Roman" panose="02020603050405020304" pitchFamily="18" charset="0"/>
              </a:rPr>
              <a:t>数据科学的理论与方法</a:t>
            </a:r>
          </a:p>
        </p:txBody>
      </p:sp>
    </p:spTree>
    <p:extLst>
      <p:ext uri="{BB962C8B-B14F-4D97-AF65-F5344CB8AC3E}">
        <p14:creationId xmlns:p14="http://schemas.microsoft.com/office/powerpoint/2010/main" val="3028096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TotalTime>
  <Words>6484</Words>
  <Application>Microsoft Office PowerPoint</Application>
  <PresentationFormat>宽屏</PresentationFormat>
  <Paragraphs>1036</Paragraphs>
  <Slides>61</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5" baseType="lpstr">
      <vt:lpstr>等线</vt:lpstr>
      <vt:lpstr>等线 Light</vt:lpstr>
      <vt:lpstr>仿宋</vt:lpstr>
      <vt:lpstr>黑体</vt:lpstr>
      <vt:lpstr>华文仿宋</vt:lpstr>
      <vt:lpstr>华文中宋</vt:lpstr>
      <vt:lpstr>宋体</vt:lpstr>
      <vt:lpstr>微软雅黑</vt:lpstr>
      <vt:lpstr>Arial</vt:lpstr>
      <vt:lpstr>Cambria Math</vt:lpstr>
      <vt:lpstr>Times New Roman</vt:lpstr>
      <vt:lpstr>Wingdings</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sun12345678916@outlook.com</dc:creator>
  <cp:lastModifiedBy>sun12345678916@outlook.com</cp:lastModifiedBy>
  <cp:revision>100</cp:revision>
  <dcterms:created xsi:type="dcterms:W3CDTF">2025-01-16T10:38:17Z</dcterms:created>
  <dcterms:modified xsi:type="dcterms:W3CDTF">2025-02-03T03:45:34Z</dcterms:modified>
</cp:coreProperties>
</file>